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83" r:id="rId3"/>
    <p:sldId id="257" r:id="rId4"/>
    <p:sldId id="268" r:id="rId5"/>
    <p:sldId id="269" r:id="rId6"/>
    <p:sldId id="271" r:id="rId7"/>
    <p:sldId id="272" r:id="rId8"/>
    <p:sldId id="27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6" r:id="rId21"/>
    <p:sldId id="285" r:id="rId22"/>
    <p:sldId id="259" r:id="rId23"/>
    <p:sldId id="287" r:id="rId24"/>
    <p:sldId id="288" r:id="rId25"/>
    <p:sldId id="261" r:id="rId26"/>
    <p:sldId id="262" r:id="rId27"/>
    <p:sldId id="263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8" r:id="rId37"/>
    <p:sldId id="297" r:id="rId38"/>
    <p:sldId id="299" r:id="rId39"/>
    <p:sldId id="30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56D9A-FCD0-478D-9BAD-D6DB15DAD2DF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D05E4-43EE-4D4A-869E-948C9FE0D0A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529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9454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29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32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33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05E4-43EE-4D4A-869E-948C9FE0D0AD}" type="slidenum">
              <a:rPr lang="en-NZ" smtClean="0"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0356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342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82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985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26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891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151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13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388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974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122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2FB0-31D4-435F-8067-42CBE6BFEA5A}" type="datetimeFigureOut">
              <a:rPr lang="en-NZ" smtClean="0"/>
              <a:t>30/04/2013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4338-B1AD-4569-94E3-432B674584C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58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71296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/>
              <a:t> </a:t>
            </a:r>
            <a:r>
              <a:rPr lang="en-AU" sz="4000" b="1" u="sng" dirty="0"/>
              <a:t>A SHORT INTRODUCTION TO CALCULUS.</a:t>
            </a:r>
            <a:endParaRPr lang="en-NZ" sz="4000" dirty="0"/>
          </a:p>
          <a:p>
            <a:r>
              <a:rPr lang="en-AU" b="1" dirty="0"/>
              <a:t> </a:t>
            </a:r>
            <a:endParaRPr lang="en-NZ" dirty="0"/>
          </a:p>
          <a:p>
            <a:r>
              <a:rPr lang="en-AU" sz="2400" dirty="0"/>
              <a:t>1. The ideas of Calculus were discovered at the same time by NEWTON in England </a:t>
            </a:r>
            <a:r>
              <a:rPr lang="en-AU" sz="2400" dirty="0" smtClean="0"/>
              <a:t>and </a:t>
            </a:r>
            <a:r>
              <a:rPr lang="en-AU" sz="2400" dirty="0"/>
              <a:t>LEIBNITZ in Germany in the 17</a:t>
            </a:r>
            <a:r>
              <a:rPr lang="en-AU" sz="2400" baseline="30000" dirty="0"/>
              <a:t>th</a:t>
            </a:r>
            <a:r>
              <a:rPr lang="en-AU" sz="2400" dirty="0"/>
              <a:t> century. There was a lot of ill feeling between </a:t>
            </a:r>
            <a:r>
              <a:rPr lang="en-AU" sz="2400" dirty="0" smtClean="0"/>
              <a:t>them </a:t>
            </a:r>
            <a:r>
              <a:rPr lang="en-AU" sz="2400" dirty="0"/>
              <a:t>because each one wanted to take the credit for discovering Calculus.</a:t>
            </a:r>
            <a:endParaRPr lang="en-NZ" sz="2400" dirty="0"/>
          </a:p>
          <a:p>
            <a:r>
              <a:rPr lang="en-AU" sz="2400" dirty="0"/>
              <a:t> </a:t>
            </a:r>
            <a:endParaRPr lang="en-NZ" sz="2400" dirty="0"/>
          </a:p>
          <a:p>
            <a:r>
              <a:rPr lang="en-AU" sz="2400" dirty="0"/>
              <a:t>2. Newton had a particular interest in the orbits of planets and gravity. He “invented</a:t>
            </a:r>
            <a:r>
              <a:rPr lang="en-AU" sz="2400" dirty="0" smtClean="0"/>
              <a:t>”  </a:t>
            </a:r>
            <a:r>
              <a:rPr lang="en-AU" sz="2400" dirty="0"/>
              <a:t>calculus to help him study such topics.                                                                         </a:t>
            </a:r>
            <a:endParaRPr lang="en-NZ" sz="2400" dirty="0"/>
          </a:p>
          <a:p>
            <a:r>
              <a:rPr lang="en-AU" sz="2400" dirty="0"/>
              <a:t>    His theory was used extensively in putting the first men on the moon and his </a:t>
            </a:r>
            <a:r>
              <a:rPr lang="en-AU" sz="2400" dirty="0" smtClean="0"/>
              <a:t>equations </a:t>
            </a:r>
            <a:r>
              <a:rPr lang="en-AU" sz="2400" dirty="0"/>
              <a:t>of motion clearly describe the paths of objects thrown through the air.</a:t>
            </a:r>
            <a:endParaRPr lang="en-NZ" sz="2400" dirty="0"/>
          </a:p>
          <a:p>
            <a:r>
              <a:rPr lang="en-AU" sz="2400" dirty="0"/>
              <a:t> </a:t>
            </a:r>
            <a:r>
              <a:rPr lang="en-AU" sz="2400" dirty="0" smtClean="0"/>
              <a:t> Calculus can be applied to many subjects: finding equations to model the growth of animals, plants or bacteria; finding maximum profits in economics; finding the least amount of material to make boxes and cylinders; all sorts of velocity and acceleration problems.</a:t>
            </a:r>
            <a:endParaRPr lang="en-NZ" sz="2400" dirty="0"/>
          </a:p>
          <a:p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638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88024" y="1340768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62203" y="102303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664375" y="1340768"/>
            <a:ext cx="1195657" cy="21602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14231" y="3120643"/>
            <a:ext cx="423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Gradient of PQ is an approximation to the gradient of the tangent at P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05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88024" y="1340768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120182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347463"/>
            <a:ext cx="1123649" cy="21602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48064" y="2924944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Clearly, the gradient of chord PQ is greater than the gradient of the tangent.</a:t>
            </a:r>
          </a:p>
          <a:p>
            <a:r>
              <a:rPr lang="en-NZ" dirty="0" smtClean="0"/>
              <a:t>To improve the approximation, we could move the point Q closer to the point P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94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72000" y="2015129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086213" y="1636657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2021824"/>
            <a:ext cx="907625" cy="148587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355976" y="2492896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888191" y="210678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2499591"/>
            <a:ext cx="691601" cy="10081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1960" y="2807217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785353" y="2435462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635896" y="2852936"/>
            <a:ext cx="547585" cy="69379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067944" y="2951233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724821" y="256490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635896" y="2951233"/>
            <a:ext cx="468052" cy="62178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995936" y="3023241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599892" y="267676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3"/>
            <a:endCxn id="2" idx="5"/>
          </p:cNvCxnSpPr>
          <p:nvPr/>
        </p:nvCxnSpPr>
        <p:spPr>
          <a:xfrm flipV="1">
            <a:off x="3642591" y="3062265"/>
            <a:ext cx="414808" cy="47776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22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3593" y="299151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3" idx="4"/>
            <a:endCxn id="16" idx="7"/>
          </p:cNvCxnSpPr>
          <p:nvPr/>
        </p:nvCxnSpPr>
        <p:spPr>
          <a:xfrm flipV="1">
            <a:off x="3658756" y="3389976"/>
            <a:ext cx="112932" cy="15675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6" name="Oval 15"/>
          <p:cNvSpPr/>
          <p:nvPr/>
        </p:nvSpPr>
        <p:spPr>
          <a:xfrm>
            <a:off x="3707904" y="3383281"/>
            <a:ext cx="7472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5292080" y="2202438"/>
            <a:ext cx="2952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gradient of PQ is getting closer and closer to the actual gradient of the tangent at P.</a:t>
            </a:r>
          </a:p>
          <a:p>
            <a:endParaRPr lang="en-NZ" dirty="0"/>
          </a:p>
          <a:p>
            <a:r>
              <a:rPr lang="en-NZ" dirty="0" smtClean="0"/>
              <a:t>We now do this process using ALGEBRA.</a:t>
            </a:r>
            <a:endParaRPr lang="en-NZ" dirty="0"/>
          </a:p>
        </p:txBody>
      </p:sp>
      <p:cxnSp>
        <p:nvCxnSpPr>
          <p:cNvPr id="9" name="Straight Connector 8"/>
          <p:cNvCxnSpPr>
            <a:stCxn id="13" idx="0"/>
            <a:endCxn id="16" idx="3"/>
          </p:cNvCxnSpPr>
          <p:nvPr/>
        </p:nvCxnSpPr>
        <p:spPr>
          <a:xfrm flipV="1">
            <a:off x="3658756" y="3422305"/>
            <a:ext cx="60092" cy="787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5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25629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Suppose the curve’s equation is 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3 + 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145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(3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0072" y="1563487"/>
            <a:ext cx="72008" cy="3737721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577958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If x = 3, the distance PR = 3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 = 9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1472" y="5779586"/>
            <a:ext cx="4300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If x = 3 + h, the distance QS = (3 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NOTE:  h is a very small distance such as 0.01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563888" y="3540032"/>
            <a:ext cx="18870" cy="176956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33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95040" y="179929"/>
            <a:ext cx="152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3 + 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(3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(3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- 3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714" y="35823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19" idx="3"/>
          </p:cNvCxnSpPr>
          <p:nvPr/>
        </p:nvCxnSpPr>
        <p:spPr>
          <a:xfrm>
            <a:off x="5220072" y="1563487"/>
            <a:ext cx="0" cy="1881135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1615" y="3629288"/>
            <a:ext cx="1070405" cy="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91986" y="397634"/>
            <a:ext cx="2304256" cy="6463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(3 + h)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r>
              <a:rPr lang="en-NZ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dirty="0" smtClean="0"/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9  + 6h + 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9</a:t>
            </a: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     h</a:t>
            </a:r>
          </a:p>
          <a:p>
            <a:endParaRPr lang="en-NZ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6h </a:t>
            </a:r>
            <a:r>
              <a:rPr lang="en-NZ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          h</a:t>
            </a:r>
          </a:p>
          <a:p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h( 6 + h)</a:t>
            </a: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6 +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And when h reduces to 0 then the gradient is equal to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NZ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764704"/>
            <a:ext cx="2531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Now we consider the triangle PQT in order to find the gradient of the CHORD PQ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577390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distance PT = 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9585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distance QT = (3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- 3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2696"/>
            <a:ext cx="784887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</a:t>
            </a:r>
            <a:r>
              <a:rPr lang="en-AU" sz="3600" dirty="0">
                <a:latin typeface="Times New Roman" pitchFamily="18" charset="0"/>
                <a:cs typeface="Times New Roman" pitchFamily="18" charset="0"/>
              </a:rPr>
              <a:t>The very basic idea of calculus is how to find the changing steepness of curves</a:t>
            </a:r>
            <a:r>
              <a:rPr lang="en-A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A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So far we have only dealt with the gradients of lines.</a:t>
            </a: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                                    B</a:t>
            </a:r>
            <a:endParaRPr lang="en-AU" sz="2800" dirty="0">
              <a:latin typeface="Times New Roman" pitchFamily="18" charset="0"/>
              <a:cs typeface="Times New Roman" pitchFamily="18" charset="0"/>
            </a:endParaRPr>
          </a:p>
          <a:p>
            <a:endParaRPr lang="en-A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3        Gradient of AB =  </a:t>
            </a:r>
            <a:r>
              <a:rPr lang="en-AU" sz="2800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AU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4</a:t>
            </a:r>
          </a:p>
          <a:p>
            <a:endParaRPr lang="en-A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r>
              <a:rPr lang="en-AU" sz="2800" dirty="0" smtClean="0">
                <a:latin typeface="Times New Roman" pitchFamily="18" charset="0"/>
                <a:cs typeface="Times New Roman" pitchFamily="18" charset="0"/>
              </a:rPr>
              <a:t>.                 4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1600" y="314096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1632217" y="314096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Rectangle 11"/>
          <p:cNvSpPr/>
          <p:nvPr/>
        </p:nvSpPr>
        <p:spPr>
          <a:xfrm>
            <a:off x="2280289" y="314096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3" name="Rectangle 12"/>
          <p:cNvSpPr/>
          <p:nvPr/>
        </p:nvSpPr>
        <p:spPr>
          <a:xfrm>
            <a:off x="2928361" y="3140968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4" name="Rectangle 13"/>
          <p:cNvSpPr/>
          <p:nvPr/>
        </p:nvSpPr>
        <p:spPr>
          <a:xfrm>
            <a:off x="984145" y="378904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5" name="Rectangle 14"/>
          <p:cNvSpPr/>
          <p:nvPr/>
        </p:nvSpPr>
        <p:spPr>
          <a:xfrm>
            <a:off x="1632217" y="378904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6" name="Rectangle 15"/>
          <p:cNvSpPr/>
          <p:nvPr/>
        </p:nvSpPr>
        <p:spPr>
          <a:xfrm>
            <a:off x="2267744" y="378904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7" name="Rectangle 16"/>
          <p:cNvSpPr/>
          <p:nvPr/>
        </p:nvSpPr>
        <p:spPr>
          <a:xfrm>
            <a:off x="2915816" y="378904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8" name="Rectangle 17"/>
          <p:cNvSpPr/>
          <p:nvPr/>
        </p:nvSpPr>
        <p:spPr>
          <a:xfrm>
            <a:off x="984145" y="443711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9" name="Rectangle 18"/>
          <p:cNvSpPr/>
          <p:nvPr/>
        </p:nvSpPr>
        <p:spPr>
          <a:xfrm>
            <a:off x="1619672" y="443711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0" name="Rectangle 19"/>
          <p:cNvSpPr/>
          <p:nvPr/>
        </p:nvSpPr>
        <p:spPr>
          <a:xfrm>
            <a:off x="2280289" y="443711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2928361" y="443711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984145" y="3140968"/>
            <a:ext cx="2592288" cy="19442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71600" y="5301208"/>
            <a:ext cx="2604833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3928" y="3140968"/>
            <a:ext cx="0" cy="1944216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8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25629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Times New Roman" pitchFamily="18" charset="0"/>
                <a:cs typeface="Times New Roman" pitchFamily="18" charset="0"/>
              </a:rPr>
              <a:t>Now let us repeat this process to find the gradient at </a:t>
            </a:r>
            <a:r>
              <a:rPr lang="en-NZ" sz="3200" b="1" i="1" dirty="0">
                <a:latin typeface="Times New Roman" pitchFamily="18" charset="0"/>
                <a:cs typeface="Times New Roman" pitchFamily="18" charset="0"/>
              </a:rPr>
              <a:t>x = 4</a:t>
            </a: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0556" y="5404574"/>
            <a:ext cx="45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4+ h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1458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4 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0072" y="1563487"/>
            <a:ext cx="72008" cy="3737721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5779586"/>
            <a:ext cx="370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If x = 4,  the distance PR = 4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= 16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31472" y="5779586"/>
            <a:ext cx="4300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If x = 4 + h, the distance QS = (4+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91880" y="3501008"/>
            <a:ext cx="49208" cy="1796853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1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40052" y="256292"/>
            <a:ext cx="1260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4 + h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(4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(4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714" y="35823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19" idx="3"/>
          </p:cNvCxnSpPr>
          <p:nvPr/>
        </p:nvCxnSpPr>
        <p:spPr>
          <a:xfrm>
            <a:off x="5220072" y="1563487"/>
            <a:ext cx="0" cy="1881135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1615" y="3629288"/>
            <a:ext cx="1070405" cy="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89251" y="324786"/>
            <a:ext cx="2304256" cy="6463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(4 + h)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r>
              <a:rPr lang="en-NZ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dirty="0" smtClean="0"/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16  + 8h + 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16</a:t>
            </a: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     h</a:t>
            </a:r>
          </a:p>
          <a:p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8h </a:t>
            </a:r>
            <a:r>
              <a:rPr lang="en-NZ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h( 8 + h)</a:t>
            </a: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8 + 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And when h reduces to 0 then the gradient is equal to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NZ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577390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PT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Remember h is very small!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9585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QT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(4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- 4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17" y="548680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Now there is definitely a pattern here!</a:t>
            </a:r>
          </a:p>
          <a:p>
            <a:endParaRPr lang="en-NZ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Perhaps a better way to see the pattern is to choose a general position “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” instead of specific values like 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 = 3 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 = 4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256292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Times New Roman" pitchFamily="18" charset="0"/>
                <a:cs typeface="Times New Roman" pitchFamily="18" charset="0"/>
              </a:rPr>
              <a:t>Now let us repeat this process to find the gradient at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a general position 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0556" y="5404574"/>
            <a:ext cx="45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1458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x 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0072" y="1563487"/>
            <a:ext cx="72008" cy="3737721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795" y="5779586"/>
            <a:ext cx="3513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At position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x,</a:t>
            </a:r>
            <a:r>
              <a:rPr lang="en-NZ" b="1" dirty="0" smtClean="0"/>
              <a:t>  the distance PR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dirty="0" smtClean="0"/>
              <a:t> </a:t>
            </a:r>
            <a:endParaRPr lang="en-N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54180" y="5779586"/>
            <a:ext cx="430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Also at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, the distance QS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91880" y="3523868"/>
            <a:ext cx="45719" cy="177734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17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66066" y="250790"/>
            <a:ext cx="1278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 +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714" y="35823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19" idx="3"/>
          </p:cNvCxnSpPr>
          <p:nvPr/>
        </p:nvCxnSpPr>
        <p:spPr>
          <a:xfrm>
            <a:off x="5220072" y="1563487"/>
            <a:ext cx="0" cy="1881135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1615" y="3629288"/>
            <a:ext cx="1070405" cy="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59592" y="332656"/>
            <a:ext cx="2304256" cy="6463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r>
              <a:rPr lang="en-NZ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dirty="0" smtClean="0"/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 + 2xh + 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     h</a:t>
            </a: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 2xh </a:t>
            </a:r>
            <a:r>
              <a:rPr lang="en-NZ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          h</a:t>
            </a:r>
          </a:p>
          <a:p>
            <a:endParaRPr lang="en-NZ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h( 2x + h)</a:t>
            </a:r>
          </a:p>
          <a:p>
            <a:r>
              <a:rPr lang="en-N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2x + h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And when h reduces to 0 then the gradient is equal to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2x</a:t>
            </a:r>
          </a:p>
          <a:p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NZ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577390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PT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Remember h is very small!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9585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QT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7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632848" cy="657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The main symbol we use for the gradient of a curve </a:t>
            </a:r>
          </a:p>
          <a:p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yꞌ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  (pronounced “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y dash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”)</a:t>
            </a:r>
          </a:p>
          <a:p>
            <a:endParaRPr lang="en-N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We have just found that the gradient of the curve </a:t>
            </a:r>
          </a:p>
          <a:p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600" b="1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NZ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at any point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  is 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yꞌ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NZ" sz="32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This means that for the curve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  :</a:t>
            </a:r>
          </a:p>
          <a:p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 = 1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  the 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= 2×1 =2</a:t>
            </a: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  the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2×2 =4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2×3 =6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  the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2×4 =8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the 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2×10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 the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2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×(-6) = -12 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½ </a:t>
            </a:r>
            <a:r>
              <a:rPr lang="en-N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NZ" sz="2800" dirty="0">
                <a:latin typeface="Times New Roman" pitchFamily="18" charset="0"/>
                <a:cs typeface="Times New Roman" pitchFamily="18" charset="0"/>
              </a:rPr>
              <a:t>the gradient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2× ½  =1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3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>
                <a:latin typeface="Times New Roman" pitchFamily="18" charset="0"/>
                <a:cs typeface="Times New Roman" pitchFamily="18" charset="0"/>
              </a:rPr>
              <a:t>We found a simple pattern for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NZ" sz="32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32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NZ" sz="3200" b="1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NZ" sz="3200" b="1" dirty="0" smtClean="0">
                <a:latin typeface="Times New Roman" pitchFamily="18" charset="0"/>
                <a:cs typeface="Times New Roman" pitchFamily="18" charset="0"/>
              </a:rPr>
              <a:t>there is also a pattern for any power of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We can use the same basic diagram and theory to find the gradients of curves such as:</a:t>
            </a:r>
          </a:p>
          <a:p>
            <a:endParaRPr lang="en-N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          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  y =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y =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3568" y="3068960"/>
            <a:ext cx="17281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17420" y="3068960"/>
            <a:ext cx="17281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84168" y="3068960"/>
            <a:ext cx="17281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547664" y="2158008"/>
            <a:ext cx="0" cy="1823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067944" y="2057725"/>
            <a:ext cx="0" cy="1823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958073" y="2057725"/>
            <a:ext cx="0" cy="1823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665018" y="2258291"/>
            <a:ext cx="1828800" cy="831432"/>
          </a:xfrm>
          <a:custGeom>
            <a:avLst/>
            <a:gdLst>
              <a:gd name="connsiteX0" fmla="*/ 0 w 1828800"/>
              <a:gd name="connsiteY0" fmla="*/ 55418 h 831432"/>
              <a:gd name="connsiteX1" fmla="*/ 900546 w 1828800"/>
              <a:gd name="connsiteY1" fmla="*/ 831273 h 831432"/>
              <a:gd name="connsiteX2" fmla="*/ 1828800 w 1828800"/>
              <a:gd name="connsiteY2" fmla="*/ 0 h 83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831432">
                <a:moveTo>
                  <a:pt x="0" y="55418"/>
                </a:moveTo>
                <a:cubicBezTo>
                  <a:pt x="297873" y="447963"/>
                  <a:pt x="595746" y="840509"/>
                  <a:pt x="900546" y="831273"/>
                </a:cubicBezTo>
                <a:cubicBezTo>
                  <a:pt x="1205346" y="822037"/>
                  <a:pt x="1517073" y="411018"/>
                  <a:pt x="1828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Freeform 19"/>
          <p:cNvSpPr/>
          <p:nvPr/>
        </p:nvSpPr>
        <p:spPr>
          <a:xfrm rot="21115181">
            <a:off x="2795208" y="2290821"/>
            <a:ext cx="2355273" cy="1524000"/>
          </a:xfrm>
          <a:custGeom>
            <a:avLst/>
            <a:gdLst>
              <a:gd name="connsiteX0" fmla="*/ 2355273 w 2355273"/>
              <a:gd name="connsiteY0" fmla="*/ 0 h 1524000"/>
              <a:gd name="connsiteX1" fmla="*/ 1607127 w 2355273"/>
              <a:gd name="connsiteY1" fmla="*/ 720436 h 1524000"/>
              <a:gd name="connsiteX2" fmla="*/ 803564 w 2355273"/>
              <a:gd name="connsiteY2" fmla="*/ 858982 h 1524000"/>
              <a:gd name="connsiteX3" fmla="*/ 0 w 2355273"/>
              <a:gd name="connsiteY3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73" h="1524000">
                <a:moveTo>
                  <a:pt x="2355273" y="0"/>
                </a:moveTo>
                <a:cubicBezTo>
                  <a:pt x="2110509" y="288636"/>
                  <a:pt x="1865745" y="577272"/>
                  <a:pt x="1607127" y="720436"/>
                </a:cubicBezTo>
                <a:cubicBezTo>
                  <a:pt x="1348509" y="863600"/>
                  <a:pt x="1071418" y="725055"/>
                  <a:pt x="803564" y="858982"/>
                </a:cubicBezTo>
                <a:cubicBezTo>
                  <a:pt x="535710" y="992909"/>
                  <a:pt x="267855" y="1258454"/>
                  <a:pt x="0" y="1524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Freeform 21"/>
          <p:cNvSpPr/>
          <p:nvPr/>
        </p:nvSpPr>
        <p:spPr>
          <a:xfrm>
            <a:off x="6310599" y="1988840"/>
            <a:ext cx="1357745" cy="1083148"/>
          </a:xfrm>
          <a:custGeom>
            <a:avLst/>
            <a:gdLst>
              <a:gd name="connsiteX0" fmla="*/ 0 w 1357745"/>
              <a:gd name="connsiteY0" fmla="*/ 0 h 1083148"/>
              <a:gd name="connsiteX1" fmla="*/ 277091 w 1357745"/>
              <a:gd name="connsiteY1" fmla="*/ 928255 h 1083148"/>
              <a:gd name="connsiteX2" fmla="*/ 734291 w 1357745"/>
              <a:gd name="connsiteY2" fmla="*/ 1080655 h 1083148"/>
              <a:gd name="connsiteX3" fmla="*/ 1122218 w 1357745"/>
              <a:gd name="connsiteY3" fmla="*/ 914400 h 1083148"/>
              <a:gd name="connsiteX4" fmla="*/ 1357745 w 1357745"/>
              <a:gd name="connsiteY4" fmla="*/ 55419 h 10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745" h="1083148">
                <a:moveTo>
                  <a:pt x="0" y="0"/>
                </a:moveTo>
                <a:cubicBezTo>
                  <a:pt x="77354" y="374073"/>
                  <a:pt x="154709" y="748146"/>
                  <a:pt x="277091" y="928255"/>
                </a:cubicBezTo>
                <a:cubicBezTo>
                  <a:pt x="399473" y="1108364"/>
                  <a:pt x="593437" y="1082964"/>
                  <a:pt x="734291" y="1080655"/>
                </a:cubicBezTo>
                <a:cubicBezTo>
                  <a:pt x="875145" y="1078346"/>
                  <a:pt x="1018309" y="1085273"/>
                  <a:pt x="1122218" y="914400"/>
                </a:cubicBezTo>
                <a:cubicBezTo>
                  <a:pt x="1226127" y="743527"/>
                  <a:pt x="1291936" y="399473"/>
                  <a:pt x="1357745" y="5541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1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256292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Times New Roman" pitchFamily="18" charset="0"/>
                <a:cs typeface="Times New Roman" pitchFamily="18" charset="0"/>
              </a:rPr>
              <a:t>Now let us repeat this process to find the gradient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of the graph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at a general position 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0556" y="5404574"/>
            <a:ext cx="45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0072" y="1563487"/>
            <a:ext cx="72008" cy="3737721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795" y="5779586"/>
            <a:ext cx="3719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At position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NZ" b="1" dirty="0" smtClean="0"/>
              <a:t>  the distance PR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b="1" dirty="0" smtClean="0"/>
              <a:t> </a:t>
            </a:r>
            <a:endParaRPr lang="en-N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54180" y="5779586"/>
            <a:ext cx="430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Also at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, the distance QS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(x+ h)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91880" y="3523868"/>
            <a:ext cx="45719" cy="177734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1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3314" y="56523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6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 +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714" y="35823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19" idx="3"/>
          </p:cNvCxnSpPr>
          <p:nvPr/>
        </p:nvCxnSpPr>
        <p:spPr>
          <a:xfrm>
            <a:off x="5220072" y="1563487"/>
            <a:ext cx="0" cy="1881135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1615" y="3629288"/>
            <a:ext cx="1070405" cy="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44208" y="2780083"/>
            <a:ext cx="2304256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sz="2000" b="1" i="1" u="sng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0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000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sz="2000" b="1" i="1" u="sng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r>
              <a:rPr lang="en-NZ" sz="20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dirty="0" smtClean="0"/>
          </a:p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We need more room to work this out.</a:t>
            </a:r>
          </a:p>
          <a:p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NZ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577390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PT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Remember h is very small!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9585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QT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2132856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321297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We will move this line until it just touches the curve at one point.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13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8064896" cy="66171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 smtClean="0"/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+ 3x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+ 3xh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  –   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        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+ 3xh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h(3x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3xh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               h</a:t>
            </a: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+ 3xh</a:t>
            </a:r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NZ" sz="2400" b="1" i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3x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when h reduces to zero</a:t>
            </a:r>
          </a:p>
          <a:p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3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We will repeat this process for the curve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then the pattern will be obvious to everybody!</a:t>
            </a:r>
            <a:endParaRPr lang="en-N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256292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>
                <a:latin typeface="Times New Roman" pitchFamily="18" charset="0"/>
                <a:cs typeface="Times New Roman" pitchFamily="18" charset="0"/>
              </a:rPr>
              <a:t>Now let us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NZ" sz="3200" dirty="0">
                <a:latin typeface="Times New Roman" pitchFamily="18" charset="0"/>
                <a:cs typeface="Times New Roman" pitchFamily="18" charset="0"/>
              </a:rPr>
              <a:t>the gradient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of the graph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at a general position </a:t>
            </a:r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0556" y="5404574"/>
            <a:ext cx="45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756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endParaRPr lang="en-NZ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145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0072" y="1563487"/>
            <a:ext cx="72008" cy="3737721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795" y="5779586"/>
            <a:ext cx="3719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At position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NZ" b="1" dirty="0" smtClean="0"/>
              <a:t>  the distance PR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b="1" dirty="0" smtClean="0"/>
              <a:t> </a:t>
            </a:r>
            <a:endParaRPr lang="en-N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54180" y="5779586"/>
            <a:ext cx="430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Also at 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x+ h</a:t>
            </a:r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, the distance QS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(x+ h)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491880" y="3523868"/>
            <a:ext cx="45719" cy="177734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19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16016" y="1556792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cxnSp>
        <p:nvCxnSpPr>
          <p:cNvPr id="8" name="Straight Connector 7"/>
          <p:cNvCxnSpPr>
            <a:stCxn id="11" idx="7"/>
            <a:endCxn id="2" idx="1"/>
          </p:cNvCxnSpPr>
          <p:nvPr/>
        </p:nvCxnSpPr>
        <p:spPr>
          <a:xfrm flipV="1">
            <a:off x="3674920" y="1563487"/>
            <a:ext cx="1051641" cy="19442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3314" y="56523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36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11" idx="7"/>
          </p:cNvCxnSpPr>
          <p:nvPr/>
        </p:nvCxnSpPr>
        <p:spPr>
          <a:xfrm flipH="1">
            <a:off x="3635896" y="3507703"/>
            <a:ext cx="39024" cy="180188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6"/>
          </p:cNvCxnSpPr>
          <p:nvPr/>
        </p:nvCxnSpPr>
        <p:spPr>
          <a:xfrm>
            <a:off x="4788024" y="1579652"/>
            <a:ext cx="0" cy="37299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7"/>
          </p:cNvCxnSpPr>
          <p:nvPr/>
        </p:nvCxnSpPr>
        <p:spPr>
          <a:xfrm flipV="1">
            <a:off x="3674920" y="3501008"/>
            <a:ext cx="1113104" cy="66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1550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2" y="32599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5522" y="5404574"/>
            <a:ext cx="45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8004" y="5380896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x +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4221088"/>
            <a:ext cx="58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6046" y="3861048"/>
            <a:ext cx="954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714" y="3582308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endCxn id="19" idx="3"/>
          </p:cNvCxnSpPr>
          <p:nvPr/>
        </p:nvCxnSpPr>
        <p:spPr>
          <a:xfrm>
            <a:off x="5220072" y="1563487"/>
            <a:ext cx="0" cy="1881135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1615" y="3629288"/>
            <a:ext cx="1070405" cy="0"/>
          </a:xfrm>
          <a:prstGeom prst="line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44208" y="2780083"/>
            <a:ext cx="2304256" cy="3108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sz="2000" b="1" i="1" u="sng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000" b="1" i="1" u="sng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000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sz="2000" b="1" i="1" u="sng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en-NZ" sz="20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000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sz="20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dirty="0" smtClean="0"/>
          </a:p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We need more room to work this out.</a:t>
            </a:r>
          </a:p>
          <a:p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NZ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577390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PT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Remember h is very small!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59585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The distance QT = 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b="1" i="1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NZ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8064896" cy="66171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The gradient of PQ</a:t>
            </a:r>
          </a:p>
          <a:p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       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QT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PT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(x + h)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400" dirty="0" smtClean="0"/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+ 4x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+ 6x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+  4xh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–   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        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+ 6x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 4xh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en-NZ" sz="2400" b="1" i="1" u="sng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h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h(4x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u="sng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4xh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u="sng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               h</a:t>
            </a: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+ 6x</a:t>
            </a:r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+ 4xh</a:t>
            </a:r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NZ" sz="24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= 4x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when h reduces to zero</a:t>
            </a:r>
          </a:p>
          <a:p>
            <a:r>
              <a:rPr lang="en-NZ" sz="2400" b="1" i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NZ" sz="2400" b="1" i="1" u="sng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6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CONCLUSION!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064896" cy="5150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If y = 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the gradient is yꞌ = 2x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NZ" sz="28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the gradient is 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the gradient is 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the gradient is 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800" b="1" i="1" dirty="0">
                <a:latin typeface="Times New Roman" pitchFamily="18" charset="0"/>
                <a:cs typeface="Times New Roman" pitchFamily="18" charset="0"/>
              </a:rPr>
              <a:t>the gradient is yꞌ = </a:t>
            </a:r>
            <a:r>
              <a:rPr lang="en-NZ" sz="2800" b="1" i="1" dirty="0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NZ" sz="2800" b="1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NZ" sz="28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N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4000" b="1" i="1" dirty="0" smtClean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40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NZ" sz="4000" b="1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NZ" sz="4000" b="1" i="1" dirty="0" smtClean="0">
                <a:latin typeface="Times New Roman" pitchFamily="18" charset="0"/>
                <a:cs typeface="Times New Roman" pitchFamily="18" charset="0"/>
              </a:rPr>
              <a:t> the gradient is y</a:t>
            </a:r>
            <a:r>
              <a:rPr lang="en-NZ" sz="4000" b="1" i="1" dirty="0" smtClean="0">
                <a:latin typeface="Times New Roman"/>
                <a:cs typeface="Times New Roman"/>
              </a:rPr>
              <a:t>ꞌ = </a:t>
            </a:r>
            <a:r>
              <a:rPr lang="en-NZ" sz="4000" b="1" i="1" dirty="0" err="1" smtClean="0">
                <a:latin typeface="Times New Roman"/>
                <a:cs typeface="Times New Roman"/>
              </a:rPr>
              <a:t>n×x</a:t>
            </a:r>
            <a:r>
              <a:rPr lang="en-NZ" sz="4000" b="1" i="1" baseline="30000" dirty="0" smtClean="0">
                <a:latin typeface="Times New Roman"/>
                <a:cs typeface="Times New Roman"/>
              </a:rPr>
              <a:t>(n – 1)</a:t>
            </a:r>
            <a:endParaRPr lang="en-NZ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869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We could repeat the theory to be absolutely sure, but I think we can easily accept the following: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If y = 5x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then y</a:t>
            </a:r>
            <a:r>
              <a:rPr lang="en-NZ" sz="2400" b="1" i="1" dirty="0" smtClean="0">
                <a:latin typeface="Times New Roman"/>
                <a:cs typeface="Times New Roman"/>
              </a:rPr>
              <a:t>ꞌ = 2×5x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1 </a:t>
            </a:r>
            <a:r>
              <a:rPr lang="en-NZ" sz="2400" b="1" i="1" dirty="0" smtClean="0">
                <a:latin typeface="Times New Roman"/>
                <a:cs typeface="Times New Roman"/>
              </a:rPr>
              <a:t>= 10x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If y = 7x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then y</a:t>
            </a:r>
            <a:r>
              <a:rPr lang="en-NZ" sz="2400" b="1" i="1" dirty="0" smtClean="0">
                <a:latin typeface="Times New Roman"/>
                <a:cs typeface="Times New Roman"/>
              </a:rPr>
              <a:t>ꞌ = 21x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2</a:t>
            </a:r>
            <a:endParaRPr lang="en-NZ" sz="2400" b="1" i="1" dirty="0" smtClean="0">
              <a:latin typeface="Times New Roman"/>
              <a:cs typeface="Times New Roman"/>
            </a:endParaRPr>
          </a:p>
          <a:p>
            <a:endParaRPr lang="en-NZ" sz="2400" b="1" i="1" dirty="0">
              <a:latin typeface="Times New Roman"/>
              <a:cs typeface="Times New Roman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then y</a:t>
            </a:r>
            <a:r>
              <a:rPr lang="en-NZ" sz="2400" b="1" i="1" dirty="0">
                <a:latin typeface="Times New Roman"/>
                <a:cs typeface="Times New Roman"/>
              </a:rPr>
              <a:t>ꞌ = </a:t>
            </a:r>
            <a:r>
              <a:rPr lang="en-NZ" sz="2400" b="1" i="1" dirty="0" smtClean="0">
                <a:latin typeface="Times New Roman"/>
                <a:cs typeface="Times New Roman"/>
              </a:rPr>
              <a:t>15x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4</a:t>
            </a:r>
            <a:endParaRPr lang="en-NZ" sz="2400" b="1" i="1" dirty="0">
              <a:latin typeface="Times New Roman"/>
              <a:cs typeface="Times New Roman"/>
            </a:endParaRPr>
          </a:p>
          <a:p>
            <a:endParaRPr lang="en-N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If y =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2400" b="1" i="1" dirty="0">
                <a:latin typeface="Times New Roman" pitchFamily="18" charset="0"/>
                <a:cs typeface="Times New Roman" pitchFamily="18" charset="0"/>
              </a:rPr>
              <a:t>then y</a:t>
            </a:r>
            <a:r>
              <a:rPr lang="en-NZ" sz="2400" b="1" i="1" dirty="0">
                <a:latin typeface="Times New Roman"/>
                <a:cs typeface="Times New Roman"/>
              </a:rPr>
              <a:t>ꞌ = </a:t>
            </a:r>
            <a:r>
              <a:rPr lang="en-NZ" sz="2400" b="1" i="1" dirty="0" smtClean="0">
                <a:latin typeface="Times New Roman"/>
                <a:cs typeface="Times New Roman"/>
              </a:rPr>
              <a:t>14x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6</a:t>
            </a:r>
            <a:endParaRPr lang="en-NZ" sz="2400" b="1" i="1" dirty="0" smtClean="0">
              <a:latin typeface="Times New Roman"/>
              <a:cs typeface="Times New Roman"/>
            </a:endParaRPr>
          </a:p>
          <a:p>
            <a:endParaRPr lang="en-NZ" sz="2400" b="1" i="1" dirty="0">
              <a:latin typeface="Times New Roman"/>
              <a:cs typeface="Times New Roman"/>
            </a:endParaRPr>
          </a:p>
          <a:p>
            <a:r>
              <a:rPr lang="en-NZ" sz="3600" b="1" i="1" dirty="0" smtClean="0">
                <a:latin typeface="Times New Roman"/>
                <a:cs typeface="Times New Roman"/>
              </a:rPr>
              <a:t>Generally if y = </a:t>
            </a:r>
            <a:r>
              <a:rPr lang="en-NZ" sz="3600" b="1" i="1" dirty="0" err="1" smtClean="0">
                <a:latin typeface="Times New Roman"/>
                <a:cs typeface="Times New Roman"/>
              </a:rPr>
              <a:t>ax</a:t>
            </a:r>
            <a:r>
              <a:rPr lang="en-NZ" sz="3600" b="1" i="1" baseline="30000" dirty="0" err="1" smtClean="0">
                <a:latin typeface="Times New Roman"/>
                <a:cs typeface="Times New Roman"/>
              </a:rPr>
              <a:t>n</a:t>
            </a:r>
            <a:r>
              <a:rPr lang="en-NZ" sz="3600" b="1" i="1" dirty="0" smtClean="0">
                <a:latin typeface="Times New Roman"/>
                <a:cs typeface="Times New Roman"/>
              </a:rPr>
              <a:t> then yꞌ = </a:t>
            </a:r>
            <a:r>
              <a:rPr lang="en-NZ" sz="3600" b="1" i="1" dirty="0" err="1" smtClean="0">
                <a:latin typeface="Times New Roman"/>
                <a:cs typeface="Times New Roman"/>
              </a:rPr>
              <a:t>nax</a:t>
            </a:r>
            <a:r>
              <a:rPr lang="en-NZ" sz="3600" b="1" i="1" baseline="30000" dirty="0" smtClean="0">
                <a:latin typeface="Times New Roman"/>
                <a:cs typeface="Times New Roman"/>
              </a:rPr>
              <a:t>(n – 1)</a:t>
            </a:r>
            <a:endParaRPr lang="en-NZ" sz="3600" b="1" i="1" dirty="0">
              <a:latin typeface="Times New Roman"/>
              <a:cs typeface="Times New Roman"/>
            </a:endParaRPr>
          </a:p>
          <a:p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5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SPECIAL NOTES: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The equation y = 3x represents a line graph and we already know that its gradient is 3 so we could write   y</a:t>
            </a:r>
            <a:r>
              <a:rPr lang="en-NZ" sz="2400" b="1" i="1" dirty="0" smtClean="0">
                <a:latin typeface="Times New Roman"/>
                <a:cs typeface="Times New Roman"/>
              </a:rPr>
              <a:t>ꞌ = 3.</a:t>
            </a:r>
          </a:p>
          <a:p>
            <a:endParaRPr lang="en-NZ" sz="2400" b="1" i="1" dirty="0" smtClean="0">
              <a:latin typeface="Times New Roman"/>
              <a:cs typeface="Times New Roman"/>
            </a:endParaRPr>
          </a:p>
          <a:p>
            <a:r>
              <a:rPr lang="en-NZ" sz="2400" b="1" i="1" dirty="0" smtClean="0">
                <a:latin typeface="Times New Roman"/>
                <a:cs typeface="Times New Roman"/>
              </a:rPr>
              <a:t>Interestingly this also fits the pattern:</a:t>
            </a:r>
          </a:p>
          <a:p>
            <a:endParaRPr lang="en-NZ" sz="2400" b="1" i="1" dirty="0">
              <a:latin typeface="Times New Roman"/>
              <a:cs typeface="Times New Roman"/>
            </a:endParaRPr>
          </a:p>
          <a:p>
            <a:r>
              <a:rPr lang="en-NZ" sz="2400" b="1" i="1" dirty="0" smtClean="0">
                <a:latin typeface="Times New Roman"/>
                <a:cs typeface="Times New Roman"/>
              </a:rPr>
              <a:t>We “could” say   y = 3x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1 </a:t>
            </a:r>
            <a:r>
              <a:rPr lang="en-NZ" sz="2400" b="1" i="1" dirty="0" smtClean="0">
                <a:latin typeface="Times New Roman"/>
                <a:cs typeface="Times New Roman"/>
              </a:rPr>
              <a:t> so  yꞌ = 1×3 × 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0</a:t>
            </a:r>
            <a:r>
              <a:rPr lang="en-NZ" sz="2400" b="1" i="1" dirty="0" smtClean="0">
                <a:latin typeface="Times New Roman"/>
                <a:cs typeface="Times New Roman"/>
              </a:rPr>
              <a:t> = 3</a:t>
            </a:r>
          </a:p>
          <a:p>
            <a:endParaRPr lang="en-NZ" sz="2400" b="1" i="1" dirty="0">
              <a:latin typeface="Times New Roman"/>
              <a:cs typeface="Times New Roman"/>
            </a:endParaRPr>
          </a:p>
          <a:p>
            <a:r>
              <a:rPr lang="en-NZ" sz="2400" b="1" i="1" dirty="0" smtClean="0">
                <a:latin typeface="Times New Roman"/>
                <a:cs typeface="Times New Roman"/>
              </a:rPr>
              <a:t>Similarly, the equation  y = 4 represents a horizontal line and we already know that its gradient is zero.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The process of finding the gradient is called </a:t>
            </a:r>
            <a:r>
              <a:rPr lang="en-NZ" sz="2400" u="sng" dirty="0" smtClean="0">
                <a:latin typeface="Times New Roman" pitchFamily="18" charset="0"/>
                <a:cs typeface="Times New Roman" pitchFamily="18" charset="0"/>
              </a:rPr>
              <a:t>DIFFERENTIATION.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When we have an equation with several terms such as: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y = 3x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+ 6x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+ 2x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+ 5x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+ 7x + </a:t>
            </a:r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9 </a:t>
            </a:r>
          </a:p>
          <a:p>
            <a:endParaRPr lang="en-N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…it is a good idea to treat each term as a separate bit and we just apply the general rule to each term in turn.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    If 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NZ" sz="32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3x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 +  6x</a:t>
            </a:r>
            <a:r>
              <a:rPr lang="en-NZ" sz="3200" b="1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NZ" sz="3200" b="1" i="1" dirty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NZ" sz="32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3200" b="1" i="1" dirty="0">
                <a:latin typeface="Times New Roman" pitchFamily="18" charset="0"/>
                <a:cs typeface="Times New Roman" pitchFamily="18" charset="0"/>
              </a:rPr>
              <a:t> + 5x</a:t>
            </a:r>
            <a:r>
              <a:rPr lang="en-NZ" sz="32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3200" b="1" i="1" dirty="0">
                <a:latin typeface="Times New Roman" pitchFamily="18" charset="0"/>
                <a:cs typeface="Times New Roman" pitchFamily="18" charset="0"/>
              </a:rPr>
              <a:t> + 7x + </a:t>
            </a:r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endParaRPr lang="en-NZ" sz="32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3200" b="1" i="1" dirty="0" smtClean="0">
                <a:latin typeface="Times New Roman" pitchFamily="18" charset="0"/>
                <a:cs typeface="Times New Roman" pitchFamily="18" charset="0"/>
              </a:rPr>
              <a:t>   then y</a:t>
            </a:r>
            <a:r>
              <a:rPr lang="en-NZ" sz="3200" b="1" i="1" dirty="0" smtClean="0">
                <a:latin typeface="Times New Roman"/>
                <a:cs typeface="Times New Roman"/>
              </a:rPr>
              <a:t>ꞌ = 15x</a:t>
            </a:r>
            <a:r>
              <a:rPr lang="en-NZ" sz="3200" b="1" i="1" baseline="30000" dirty="0" smtClean="0">
                <a:latin typeface="Times New Roman"/>
                <a:cs typeface="Times New Roman"/>
              </a:rPr>
              <a:t>4</a:t>
            </a:r>
            <a:r>
              <a:rPr lang="en-NZ" sz="3200" b="1" i="1" dirty="0" smtClean="0">
                <a:latin typeface="Times New Roman"/>
                <a:cs typeface="Times New Roman"/>
              </a:rPr>
              <a:t> + 24x</a:t>
            </a:r>
            <a:r>
              <a:rPr lang="en-NZ" sz="3200" b="1" i="1" baseline="30000" dirty="0" smtClean="0">
                <a:latin typeface="Times New Roman"/>
                <a:cs typeface="Times New Roman"/>
              </a:rPr>
              <a:t>3</a:t>
            </a:r>
            <a:r>
              <a:rPr lang="en-NZ" sz="3200" b="1" i="1" dirty="0" smtClean="0">
                <a:latin typeface="Times New Roman"/>
                <a:cs typeface="Times New Roman"/>
              </a:rPr>
              <a:t> + 6x</a:t>
            </a:r>
            <a:r>
              <a:rPr lang="en-NZ" sz="3200" b="1" i="1" baseline="30000" dirty="0" smtClean="0">
                <a:latin typeface="Times New Roman"/>
                <a:cs typeface="Times New Roman"/>
              </a:rPr>
              <a:t>2</a:t>
            </a:r>
            <a:r>
              <a:rPr lang="en-NZ" sz="3200" b="1" i="1" dirty="0" smtClean="0">
                <a:latin typeface="Times New Roman"/>
                <a:cs typeface="Times New Roman"/>
              </a:rPr>
              <a:t> + 10x</a:t>
            </a:r>
            <a:r>
              <a:rPr lang="en-NZ" sz="3200" b="1" i="1" baseline="30000" dirty="0" smtClean="0">
                <a:latin typeface="Times New Roman"/>
                <a:cs typeface="Times New Roman"/>
              </a:rPr>
              <a:t> </a:t>
            </a:r>
            <a:r>
              <a:rPr lang="en-NZ" sz="3200" b="1" i="1" dirty="0" smtClean="0">
                <a:latin typeface="Times New Roman"/>
                <a:cs typeface="Times New Roman"/>
              </a:rPr>
              <a:t>+ 7  +  0</a:t>
            </a:r>
            <a:endParaRPr lang="en-N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NZ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71800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23928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04048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12160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76256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68344" y="43651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9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Usually we would just write the following:</a:t>
            </a:r>
          </a:p>
          <a:p>
            <a:endParaRPr lang="en-N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Question.     </a:t>
            </a: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 Differentiate the function     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– 5x</a:t>
            </a:r>
            <a:r>
              <a:rPr lang="en-NZ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+  3x + 2</a:t>
            </a:r>
          </a:p>
          <a:p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                    Answer:        y</a:t>
            </a:r>
            <a:r>
              <a:rPr lang="en-NZ" sz="2400" b="1" i="1" dirty="0" smtClean="0">
                <a:latin typeface="Times New Roman"/>
                <a:cs typeface="Times New Roman"/>
              </a:rPr>
              <a:t>ꞌ = 3x</a:t>
            </a:r>
            <a:r>
              <a:rPr lang="en-NZ" sz="2400" b="1" i="1" baseline="30000" dirty="0" smtClean="0">
                <a:latin typeface="Times New Roman"/>
                <a:cs typeface="Times New Roman"/>
              </a:rPr>
              <a:t>2</a:t>
            </a:r>
            <a:r>
              <a:rPr lang="en-NZ" sz="2400" b="1" i="1" dirty="0" smtClean="0">
                <a:latin typeface="Times New Roman"/>
                <a:cs typeface="Times New Roman"/>
              </a:rPr>
              <a:t> – 10x + 3</a:t>
            </a:r>
            <a:r>
              <a:rPr lang="en-NZ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N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1916832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1484784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1196752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1052736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3384376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3968" y="3035542"/>
            <a:ext cx="4860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This line is called a </a:t>
            </a:r>
            <a:r>
              <a:rPr lang="en-NZ" b="1" dirty="0" smtClean="0">
                <a:latin typeface="Times New Roman" pitchFamily="18" charset="0"/>
                <a:cs typeface="Times New Roman" pitchFamily="18" charset="0"/>
              </a:rPr>
              <a:t>TANGENT</a:t>
            </a:r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 to the curve at P.</a:t>
            </a:r>
          </a:p>
          <a:p>
            <a:endParaRPr lang="en-NZ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We say that: </a:t>
            </a:r>
          </a:p>
          <a:p>
            <a:r>
              <a:rPr lang="en-NZ" sz="2400" b="1" dirty="0" smtClean="0">
                <a:latin typeface="Times New Roman" pitchFamily="18" charset="0"/>
                <a:cs typeface="Times New Roman" pitchFamily="18" charset="0"/>
              </a:rPr>
              <a:t>    the gradient of the </a:t>
            </a:r>
            <a:r>
              <a:rPr lang="en-NZ" sz="2400" b="1" u="sng" dirty="0" smtClean="0"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en-NZ" sz="2400" b="1" dirty="0" smtClean="0">
                <a:latin typeface="Times New Roman" pitchFamily="18" charset="0"/>
                <a:cs typeface="Times New Roman" pitchFamily="18" charset="0"/>
              </a:rPr>
              <a:t> at P </a:t>
            </a:r>
          </a:p>
          <a:p>
            <a:r>
              <a:rPr lang="en-NZ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NZ" sz="2400" b="1" dirty="0" smtClean="0">
                <a:latin typeface="Times New Roman" pitchFamily="18" charset="0"/>
                <a:cs typeface="Times New Roman" pitchFamily="18" charset="0"/>
              </a:rPr>
              <a:t>the gradient of the </a:t>
            </a:r>
            <a:r>
              <a:rPr lang="en-NZ" sz="2400" b="1" u="sng" dirty="0" smtClean="0">
                <a:latin typeface="Times New Roman" pitchFamily="18" charset="0"/>
                <a:cs typeface="Times New Roman" pitchFamily="18" charset="0"/>
              </a:rPr>
              <a:t>tangent</a:t>
            </a:r>
            <a:r>
              <a:rPr lang="en-NZ" sz="2400" b="1" dirty="0" smtClean="0">
                <a:latin typeface="Times New Roman" pitchFamily="18" charset="0"/>
                <a:cs typeface="Times New Roman" pitchFamily="18" charset="0"/>
              </a:rPr>
              <a:t> at P</a:t>
            </a:r>
            <a:endParaRPr lang="en-N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28360" y="764704"/>
            <a:ext cx="4175688" cy="4032448"/>
          </a:xfrm>
          <a:custGeom>
            <a:avLst/>
            <a:gdLst>
              <a:gd name="connsiteX0" fmla="*/ 0 w 4031672"/>
              <a:gd name="connsiteY0" fmla="*/ 3685309 h 3685309"/>
              <a:gd name="connsiteX1" fmla="*/ 2770909 w 4031672"/>
              <a:gd name="connsiteY1" fmla="*/ 2493818 h 3685309"/>
              <a:gd name="connsiteX2" fmla="*/ 4031672 w 4031672"/>
              <a:gd name="connsiteY2" fmla="*/ 0 h 368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1672" h="3685309">
                <a:moveTo>
                  <a:pt x="0" y="3685309"/>
                </a:moveTo>
                <a:cubicBezTo>
                  <a:pt x="1049482" y="3396672"/>
                  <a:pt x="2098964" y="3108036"/>
                  <a:pt x="2770909" y="2493818"/>
                </a:cubicBezTo>
                <a:cubicBezTo>
                  <a:pt x="3442854" y="1879600"/>
                  <a:pt x="3737263" y="939800"/>
                  <a:pt x="403167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5301208"/>
            <a:ext cx="56166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1520" y="332656"/>
            <a:ext cx="0" cy="49769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35896" y="350100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321550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N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788024" y="1367057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104032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1389916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To ESTIMATE the gradient of the tangent at P we use a CHORD PQ.</a:t>
            </a:r>
          </a:p>
          <a:p>
            <a:endParaRPr lang="en-NZ" dirty="0"/>
          </a:p>
          <a:p>
            <a:r>
              <a:rPr lang="en-NZ" dirty="0" smtClean="0"/>
              <a:t>NOTE:   Q is meant to be a point VERY close to P.</a:t>
            </a:r>
          </a:p>
          <a:p>
            <a:r>
              <a:rPr lang="en-NZ" dirty="0" smtClean="0"/>
              <a:t>The diagram is very much enlarged for clarity.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84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1727</Words>
  <Application>Microsoft Office PowerPoint</Application>
  <PresentationFormat>On-screen Show (4:3)</PresentationFormat>
  <Paragraphs>408</Paragraphs>
  <Slides>39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CONCLUSION!</vt:lpstr>
      <vt:lpstr>PowerPoint Presentation</vt:lpstr>
      <vt:lpstr>PowerPoint Presentation</vt:lpstr>
      <vt:lpstr>PowerPoint Presentation</vt:lpstr>
      <vt:lpstr>PowerPoint Presentation</vt:lpstr>
    </vt:vector>
  </TitlesOfParts>
  <Company>Epsom Girls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34</cp:revision>
  <dcterms:created xsi:type="dcterms:W3CDTF">2013-04-14T21:41:56Z</dcterms:created>
  <dcterms:modified xsi:type="dcterms:W3CDTF">2013-04-30T03:24:07Z</dcterms:modified>
</cp:coreProperties>
</file>