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4"/>
  </p:notesMasterIdLst>
  <p:sldIdLst>
    <p:sldId id="310" r:id="rId2"/>
    <p:sldId id="260" r:id="rId3"/>
    <p:sldId id="257" r:id="rId4"/>
    <p:sldId id="281" r:id="rId5"/>
    <p:sldId id="261" r:id="rId6"/>
    <p:sldId id="282" r:id="rId7"/>
    <p:sldId id="283" r:id="rId8"/>
    <p:sldId id="268" r:id="rId9"/>
    <p:sldId id="284" r:id="rId10"/>
    <p:sldId id="285" r:id="rId11"/>
    <p:sldId id="274" r:id="rId12"/>
    <p:sldId id="296" r:id="rId13"/>
    <p:sldId id="297" r:id="rId14"/>
    <p:sldId id="275" r:id="rId15"/>
    <p:sldId id="298" r:id="rId16"/>
    <p:sldId id="299" r:id="rId17"/>
    <p:sldId id="276" r:id="rId18"/>
    <p:sldId id="300" r:id="rId19"/>
    <p:sldId id="301" r:id="rId20"/>
    <p:sldId id="280" r:id="rId21"/>
    <p:sldId id="302" r:id="rId22"/>
    <p:sldId id="303" r:id="rId23"/>
    <p:sldId id="277" r:id="rId24"/>
    <p:sldId id="304" r:id="rId25"/>
    <p:sldId id="305" r:id="rId26"/>
    <p:sldId id="278" r:id="rId27"/>
    <p:sldId id="306" r:id="rId28"/>
    <p:sldId id="307" r:id="rId29"/>
    <p:sldId id="279" r:id="rId30"/>
    <p:sldId id="308" r:id="rId31"/>
    <p:sldId id="309" r:id="rId32"/>
    <p:sldId id="311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FF0000"/>
    <a:srgbClr val="3366FF"/>
    <a:srgbClr val="C0C0C0"/>
    <a:srgbClr val="4D4D4D"/>
    <a:srgbClr val="FF9933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4AE290-E477-4848-ADA8-A1BF7B4EE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475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1DAF-18EC-4321-A459-221EAC832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0034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886C-2DCF-4708-ACDA-2956C805F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15822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5210-8FB6-47BB-996A-1D5B5803B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83552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3EA4-F44E-46A2-AA90-8D7A46786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75087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7881-02B4-4EA7-B829-C711D6176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8663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4231-76CB-4740-9C80-8D50274DE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1900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9DA4-F77B-4E00-9E49-300D5962A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7196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B8D6-5203-416F-B062-256826C09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71307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4229-7E56-446A-9567-67244ACDB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5081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A7836-1387-4266-85C9-7276A9E6D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60584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735D7-C2BD-48E8-9FF8-192A35734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83997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54A5-2DC6-48B8-99BD-0A952D5F6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7166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886D-5040-46DB-AC1B-8C087086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0051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A7F1BD-8724-4933-B425-D9712B54C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random/>
    <p:sndAc>
      <p:stSnd loop="1">
        <p:snd r:embed="rId15" name="bgmusic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.xml"/><Relationship Id="rId5" Type="http://schemas.openxmlformats.org/officeDocument/2006/relationships/slide" Target="slide8.xml"/><Relationship Id="rId10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1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2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2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2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3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Jim\LHS\Millionaire\start-end.wav" TargetMode="Externa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6.wm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1042988" y="6237288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395288" y="6092825"/>
            <a:ext cx="83835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1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2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3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6" action="ppaction://hlinksldjump"/>
              </a:rPr>
              <a:t>4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7" action="ppaction://hlinksldjump"/>
              </a:rPr>
              <a:t>5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6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7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10" action="ppaction://hlinksldjump"/>
              </a:rPr>
              <a:t>8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6" action="ppaction://hlinksldjump"/>
              </a:rPr>
              <a:t>9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  <a:hlinkClick r:id="rId7" action="ppaction://hlinksldjump"/>
              </a:rPr>
              <a:t>10</a:t>
            </a:r>
            <a:r>
              <a:rPr lang="en-GB" altLang="en-US" sz="4000" b="1">
                <a:solidFill>
                  <a:srgbClr val="FF0000"/>
                </a:solidFill>
                <a:latin typeface="Arial" charset="0"/>
              </a:rPr>
              <a:t> </a:t>
            </a:r>
            <a:endParaRPr lang="en-GB" altLang="en-US" sz="4000"/>
          </a:p>
        </p:txBody>
      </p:sp>
      <p:pic>
        <p:nvPicPr>
          <p:cNvPr id="2052" name="Picture 10" descr="Millionair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0113"/>
            <a:ext cx="49784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116013" y="5732463"/>
            <a:ext cx="7488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NZ" altLang="en-US" sz="2400">
                <a:solidFill>
                  <a:schemeClr val="bg1"/>
                </a:solidFill>
              </a:rPr>
              <a:t>CLICK below on the question you require.</a:t>
            </a:r>
          </a:p>
        </p:txBody>
      </p:sp>
    </p:spTree>
  </p:cSld>
  <p:clrMapOvr>
    <a:masterClrMapping/>
  </p:clrMapOvr>
  <p:transition spd="med">
    <p:random/>
    <p:sndAc>
      <p:stSnd>
        <p:snd r:embed="rId2" name="start-e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 dear!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11268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00358" name="wron11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6663"/>
            <a:ext cx="181133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8600" y="228600"/>
            <a:ext cx="8736013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232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232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233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3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2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2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229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5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40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803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sin 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12301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12324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4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12325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12326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1230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2317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2318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2322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23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231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232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232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2303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5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0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30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230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cos 40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sp>
        <p:nvSpPr>
          <p:cNvPr id="1231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957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600" b="1">
              <a:solidFill>
                <a:srgbClr val="C0C0C0"/>
              </a:solidFill>
            </a:endParaRPr>
          </a:p>
        </p:txBody>
      </p:sp>
      <p:sp>
        <p:nvSpPr>
          <p:cNvPr id="12311" name="AutoShape 42"/>
          <p:cNvSpPr>
            <a:spLocks noChangeArrowheads="1"/>
          </p:cNvSpPr>
          <p:nvPr/>
        </p:nvSpPr>
        <p:spPr bwMode="auto">
          <a:xfrm>
            <a:off x="2555875" y="1916113"/>
            <a:ext cx="1944688" cy="1368425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2312" name="Text Box 44"/>
          <p:cNvSpPr txBox="1">
            <a:spLocks noChangeArrowheads="1"/>
          </p:cNvSpPr>
          <p:nvPr/>
        </p:nvSpPr>
        <p:spPr bwMode="auto">
          <a:xfrm>
            <a:off x="2484438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50</a:t>
            </a:r>
            <a:endParaRPr lang="en-AU" altLang="en-US" sz="1600"/>
          </a:p>
        </p:txBody>
      </p:sp>
      <p:sp>
        <p:nvSpPr>
          <p:cNvPr id="12313" name="Text Box 45"/>
          <p:cNvSpPr txBox="1">
            <a:spLocks noChangeArrowheads="1"/>
          </p:cNvSpPr>
          <p:nvPr/>
        </p:nvSpPr>
        <p:spPr bwMode="auto">
          <a:xfrm>
            <a:off x="3708400" y="29241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40</a:t>
            </a:r>
            <a:endParaRPr lang="en-AU" altLang="en-US" sz="1600"/>
          </a:p>
        </p:txBody>
      </p:sp>
      <p:sp>
        <p:nvSpPr>
          <p:cNvPr id="12314" name="Text Box 46"/>
          <p:cNvSpPr txBox="1">
            <a:spLocks noChangeArrowheads="1"/>
          </p:cNvSpPr>
          <p:nvPr/>
        </p:nvSpPr>
        <p:spPr bwMode="auto">
          <a:xfrm>
            <a:off x="2051050" y="2420938"/>
            <a:ext cx="649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7cm</a:t>
            </a:r>
            <a:endParaRPr lang="en-AU" altLang="en-US" sz="1600"/>
          </a:p>
        </p:txBody>
      </p:sp>
      <p:sp>
        <p:nvSpPr>
          <p:cNvPr id="12315" name="Text Box 47"/>
          <p:cNvSpPr txBox="1">
            <a:spLocks noChangeArrowheads="1"/>
          </p:cNvSpPr>
          <p:nvPr/>
        </p:nvSpPr>
        <p:spPr bwMode="auto">
          <a:xfrm>
            <a:off x="3059113" y="321310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12316" name="Text Box 48"/>
          <p:cNvSpPr txBox="1">
            <a:spLocks noChangeArrowheads="1"/>
          </p:cNvSpPr>
          <p:nvPr/>
        </p:nvSpPr>
        <p:spPr bwMode="auto">
          <a:xfrm>
            <a:off x="5364163" y="2420938"/>
            <a:ext cx="25923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11621" name="APPL11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Unlucky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14340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2646" name="wron11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50825" y="4005263"/>
            <a:ext cx="8686800" cy="990600"/>
            <a:chOff x="144" y="2496"/>
            <a:chExt cx="5472" cy="624"/>
          </a:xfrm>
        </p:grpSpPr>
        <p:sp>
          <p:nvSpPr>
            <p:cNvPr id="1540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540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540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40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540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540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40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/>
                  <a:t>Digestion</a:t>
                </a:r>
                <a:endParaRPr lang="en-US" altLang="en-US" sz="1600"/>
              </a:p>
            </p:txBody>
          </p:sp>
        </p:grpSp>
      </p:grpSp>
      <p:sp>
        <p:nvSpPr>
          <p:cNvPr id="15365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7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5651500" y="4076700"/>
            <a:ext cx="1990725" cy="957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 </a:t>
            </a:r>
            <a:r>
              <a:rPr lang="en-US" altLang="en-US" sz="1600" b="1">
                <a:solidFill>
                  <a:srgbClr val="C0C0C0"/>
                </a:solidFill>
              </a:rPr>
              <a:t>= tan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4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600" b="1">
              <a:solidFill>
                <a:srgbClr val="C0C0C0"/>
              </a:solidFill>
            </a:endParaRPr>
          </a:p>
        </p:txBody>
      </p: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1539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5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15399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15400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15374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539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539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539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39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539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539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539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AU" altLang="en-US" sz="1600"/>
              </a:p>
            </p:txBody>
          </p:sp>
        </p:grpSp>
      </p:grpSp>
      <p:sp>
        <p:nvSpPr>
          <p:cNvPr id="15375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6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7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8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80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5381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5382" name="Text Box 42"/>
          <p:cNvSpPr txBox="1">
            <a:spLocks noChangeArrowheads="1"/>
          </p:cNvSpPr>
          <p:nvPr/>
        </p:nvSpPr>
        <p:spPr bwMode="auto">
          <a:xfrm>
            <a:off x="1619250" y="4292600"/>
            <a:ext cx="1871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 </a:t>
            </a:r>
            <a:r>
              <a:rPr lang="en-US" altLang="en-US" sz="1600" b="1">
                <a:solidFill>
                  <a:srgbClr val="C0C0C0"/>
                </a:solidFill>
              </a:rPr>
              <a:t>= sin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4</a:t>
            </a:r>
          </a:p>
        </p:txBody>
      </p:sp>
      <p:sp>
        <p:nvSpPr>
          <p:cNvPr id="15383" name="Text Box 43"/>
          <p:cNvSpPr txBox="1">
            <a:spLocks noChangeArrowheads="1"/>
          </p:cNvSpPr>
          <p:nvPr/>
        </p:nvSpPr>
        <p:spPr bwMode="auto">
          <a:xfrm>
            <a:off x="1692275" y="5661025"/>
            <a:ext cx="194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Arial" charset="0"/>
              </a:rPr>
              <a:t>Digestion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15384" name="Text Box 44"/>
          <p:cNvSpPr txBox="1">
            <a:spLocks noChangeArrowheads="1"/>
          </p:cNvSpPr>
          <p:nvPr/>
        </p:nvSpPr>
        <p:spPr bwMode="auto">
          <a:xfrm>
            <a:off x="1692275" y="5661025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 </a:t>
            </a:r>
            <a:r>
              <a:rPr lang="en-US" altLang="en-US" sz="1600" b="1">
                <a:solidFill>
                  <a:srgbClr val="C0C0C0"/>
                </a:solidFill>
              </a:rPr>
              <a:t>= cos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4</a:t>
            </a:r>
          </a:p>
        </p:txBody>
      </p:sp>
      <p:sp>
        <p:nvSpPr>
          <p:cNvPr id="15385" name="Text Box 45"/>
          <p:cNvSpPr txBox="1">
            <a:spLocks noChangeArrowheads="1"/>
          </p:cNvSpPr>
          <p:nvPr/>
        </p:nvSpPr>
        <p:spPr bwMode="auto">
          <a:xfrm>
            <a:off x="5508625" y="5661025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4 </a:t>
            </a:r>
            <a:r>
              <a:rPr lang="en-US" altLang="en-US" sz="1600" b="1">
                <a:solidFill>
                  <a:srgbClr val="C0C0C0"/>
                </a:solidFill>
              </a:rPr>
              <a:t>= tan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X</a:t>
            </a:r>
          </a:p>
        </p:txBody>
      </p:sp>
      <p:sp>
        <p:nvSpPr>
          <p:cNvPr id="15386" name="AutoShape 46"/>
          <p:cNvSpPr>
            <a:spLocks noChangeArrowheads="1"/>
          </p:cNvSpPr>
          <p:nvPr/>
        </p:nvSpPr>
        <p:spPr bwMode="auto">
          <a:xfrm rot="9513972">
            <a:off x="2843213" y="2060575"/>
            <a:ext cx="2233612" cy="863600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5387" name="Text Box 47"/>
          <p:cNvSpPr txBox="1">
            <a:spLocks noChangeArrowheads="1"/>
          </p:cNvSpPr>
          <p:nvPr/>
        </p:nvSpPr>
        <p:spPr bwMode="auto">
          <a:xfrm>
            <a:off x="4572000" y="21336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60</a:t>
            </a:r>
            <a:endParaRPr lang="en-AU" altLang="en-US" sz="1600"/>
          </a:p>
        </p:txBody>
      </p:sp>
      <p:sp>
        <p:nvSpPr>
          <p:cNvPr id="15388" name="Text Box 48"/>
          <p:cNvSpPr txBox="1">
            <a:spLocks noChangeArrowheads="1"/>
          </p:cNvSpPr>
          <p:nvPr/>
        </p:nvSpPr>
        <p:spPr bwMode="auto">
          <a:xfrm>
            <a:off x="3419475" y="18446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15389" name="Text Box 49"/>
          <p:cNvSpPr txBox="1">
            <a:spLocks noChangeArrowheads="1"/>
          </p:cNvSpPr>
          <p:nvPr/>
        </p:nvSpPr>
        <p:spPr bwMode="auto">
          <a:xfrm>
            <a:off x="5003800" y="1844675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4cm</a:t>
            </a:r>
            <a:endParaRPr lang="en-AU" altLang="en-US" sz="1600"/>
          </a:p>
        </p:txBody>
      </p:sp>
      <p:sp>
        <p:nvSpPr>
          <p:cNvPr id="15390" name="Text Box 50"/>
          <p:cNvSpPr txBox="1">
            <a:spLocks noChangeArrowheads="1"/>
          </p:cNvSpPr>
          <p:nvPr/>
        </p:nvSpPr>
        <p:spPr bwMode="auto">
          <a:xfrm>
            <a:off x="5867400" y="2349500"/>
            <a:ext cx="25209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Brilliant!</a:t>
            </a:r>
          </a:p>
        </p:txBody>
      </p:sp>
      <p:pic>
        <p:nvPicPr>
          <p:cNvPr id="113669" name="APPL12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1008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Unfortunately…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incorrect!</a:t>
            </a:r>
          </a:p>
        </p:txBody>
      </p:sp>
      <p:pic>
        <p:nvPicPr>
          <p:cNvPr id="17412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4695" name="wron122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847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847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847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7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847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847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7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843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39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0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6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sin 40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 6</a:t>
            </a:r>
          </a:p>
        </p:txBody>
      </p:sp>
      <p:grpSp>
        <p:nvGrpSpPr>
          <p:cNvPr id="18445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1846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6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18469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18470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846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846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846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6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1846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846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6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18447" name="AutoShape 32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8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49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50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51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52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53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90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40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   6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8454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cos 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6</a:t>
            </a:r>
          </a:p>
        </p:txBody>
      </p:sp>
      <p:sp>
        <p:nvSpPr>
          <p:cNvPr id="18455" name="AutoShape 42"/>
          <p:cNvSpPr>
            <a:spLocks noChangeArrowheads="1"/>
          </p:cNvSpPr>
          <p:nvPr/>
        </p:nvSpPr>
        <p:spPr bwMode="auto">
          <a:xfrm rot="8357144">
            <a:off x="2484438" y="1916113"/>
            <a:ext cx="1582737" cy="1368425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18456" name="Text Box 43"/>
          <p:cNvSpPr txBox="1">
            <a:spLocks noChangeArrowheads="1"/>
          </p:cNvSpPr>
          <p:nvPr/>
        </p:nvSpPr>
        <p:spPr bwMode="auto">
          <a:xfrm>
            <a:off x="2339975" y="2205038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40</a:t>
            </a:r>
            <a:endParaRPr lang="en-AU" altLang="en-US" sz="1600"/>
          </a:p>
        </p:txBody>
      </p:sp>
      <p:sp>
        <p:nvSpPr>
          <p:cNvPr id="18457" name="Text Box 44"/>
          <p:cNvSpPr txBox="1">
            <a:spLocks noChangeArrowheads="1"/>
          </p:cNvSpPr>
          <p:nvPr/>
        </p:nvSpPr>
        <p:spPr bwMode="auto">
          <a:xfrm>
            <a:off x="3635375" y="22764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50</a:t>
            </a:r>
            <a:endParaRPr lang="en-AU" altLang="en-US" sz="1600"/>
          </a:p>
        </p:txBody>
      </p:sp>
      <p:sp>
        <p:nvSpPr>
          <p:cNvPr id="18458" name="Text Box 45"/>
          <p:cNvSpPr txBox="1">
            <a:spLocks noChangeArrowheads="1"/>
          </p:cNvSpPr>
          <p:nvPr/>
        </p:nvSpPr>
        <p:spPr bwMode="auto">
          <a:xfrm>
            <a:off x="3851275" y="1773238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18459" name="Text Box 46"/>
          <p:cNvSpPr txBox="1">
            <a:spLocks noChangeArrowheads="1"/>
          </p:cNvSpPr>
          <p:nvPr/>
        </p:nvSpPr>
        <p:spPr bwMode="auto">
          <a:xfrm>
            <a:off x="2411413" y="18446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6</a:t>
            </a:r>
            <a:endParaRPr lang="en-AU" altLang="en-US" sz="1600"/>
          </a:p>
        </p:txBody>
      </p:sp>
      <p:sp>
        <p:nvSpPr>
          <p:cNvPr id="18460" name="Text Box 47"/>
          <p:cNvSpPr txBox="1">
            <a:spLocks noChangeArrowheads="1"/>
          </p:cNvSpPr>
          <p:nvPr/>
        </p:nvSpPr>
        <p:spPr bwMode="auto">
          <a:xfrm>
            <a:off x="5292725" y="2276475"/>
            <a:ext cx="27352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Well done!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540875" y="3141663"/>
            <a:ext cx="71438" cy="2159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AU" altLang="en-US" sz="2400" i="1" smtClean="0">
              <a:solidFill>
                <a:schemeClr val="accent1"/>
              </a:solidFill>
              <a:latin typeface="Goudy Stout" pitchFamily="18" charset="0"/>
            </a:endParaRPr>
          </a:p>
        </p:txBody>
      </p:sp>
      <p:pic>
        <p:nvPicPr>
          <p:cNvPr id="115717" name="APPL124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5895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I’m sorry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0484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6742" name="wron12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11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11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11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311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11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1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7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9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83" name="Text Box 20"/>
          <p:cNvSpPr txBox="1">
            <a:spLocks noChangeArrowheads="1"/>
          </p:cNvSpPr>
          <p:nvPr/>
        </p:nvSpPr>
        <p:spPr bwMode="auto">
          <a:xfrm>
            <a:off x="1600200" y="4267200"/>
            <a:ext cx="181927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 = sin 26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12</a:t>
            </a:r>
          </a:p>
        </p:txBody>
      </p:sp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5867400" y="4292600"/>
            <a:ext cx="2133600" cy="909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 = cos 26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12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</a:endParaRPr>
          </a:p>
        </p:txBody>
      </p:sp>
      <p:grpSp>
        <p:nvGrpSpPr>
          <p:cNvPr id="3085" name="Group 22"/>
          <p:cNvGrpSpPr>
            <a:grpSpLocks/>
          </p:cNvGrpSpPr>
          <p:nvPr/>
        </p:nvGrpSpPr>
        <p:grpSpPr bwMode="auto">
          <a:xfrm>
            <a:off x="1347788" y="476250"/>
            <a:ext cx="6624637" cy="1152525"/>
            <a:chOff x="432" y="384"/>
            <a:chExt cx="4944" cy="1728"/>
          </a:xfrm>
        </p:grpSpPr>
        <p:sp>
          <p:nvSpPr>
            <p:cNvPr id="3108" name="AutoShape 23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1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3109" name="AutoShape 24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3110" name="AutoShape 25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3086" name="Group 26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102" name="Group 28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106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7" name="AutoShape 30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3103" name="Group 31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105" name="AutoShape 33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87" name="AutoShape 3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3088" name="AutoShape 36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89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90" name="AutoShape 39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91" name="Text Box 40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92" name="Text Box 41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93" name="Text Box 42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C0C0C0"/>
                </a:solidFill>
              </a:rPr>
              <a:t>X</a:t>
            </a:r>
            <a:r>
              <a:rPr lang="en-US" altLang="en-US" sz="1400" b="1" baseline="30000">
                <a:solidFill>
                  <a:srgbClr val="C0C0C0"/>
                </a:solidFill>
              </a:rPr>
              <a:t>2 </a:t>
            </a:r>
            <a:r>
              <a:rPr lang="en-US" altLang="en-US" sz="1400" b="1">
                <a:solidFill>
                  <a:srgbClr val="C0C0C0"/>
                </a:solidFill>
              </a:rPr>
              <a:t>= 26</a:t>
            </a:r>
            <a:r>
              <a:rPr lang="en-US" altLang="en-US" sz="1400" b="1" baseline="30000">
                <a:solidFill>
                  <a:srgbClr val="C0C0C0"/>
                </a:solidFill>
              </a:rPr>
              <a:t>2 </a:t>
            </a:r>
            <a:r>
              <a:rPr lang="en-US" altLang="en-US" sz="1400" b="1">
                <a:solidFill>
                  <a:srgbClr val="C0C0C0"/>
                </a:solidFill>
              </a:rPr>
              <a:t>+ 12</a:t>
            </a:r>
            <a:r>
              <a:rPr lang="en-US" altLang="en-US" sz="1400" b="1" baseline="30000">
                <a:solidFill>
                  <a:srgbClr val="C0C0C0"/>
                </a:solidFill>
              </a:rPr>
              <a:t>2</a:t>
            </a:r>
          </a:p>
        </p:txBody>
      </p:sp>
      <p:sp>
        <p:nvSpPr>
          <p:cNvPr id="3094" name="Text Box 43"/>
          <p:cNvSpPr txBox="1">
            <a:spLocks noChangeArrowheads="1"/>
          </p:cNvSpPr>
          <p:nvPr/>
        </p:nvSpPr>
        <p:spPr bwMode="auto">
          <a:xfrm>
            <a:off x="5715000" y="5638800"/>
            <a:ext cx="2133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 = tan 26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12</a:t>
            </a:r>
          </a:p>
        </p:txBody>
      </p:sp>
      <p:sp>
        <p:nvSpPr>
          <p:cNvPr id="3095" name="AutoShape 55"/>
          <p:cNvSpPr>
            <a:spLocks noChangeArrowheads="1"/>
          </p:cNvSpPr>
          <p:nvPr/>
        </p:nvSpPr>
        <p:spPr bwMode="auto">
          <a:xfrm>
            <a:off x="3348038" y="2349500"/>
            <a:ext cx="1728787" cy="792163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96" name="Text Box 56"/>
          <p:cNvSpPr txBox="1">
            <a:spLocks noChangeArrowheads="1"/>
          </p:cNvSpPr>
          <p:nvPr/>
        </p:nvSpPr>
        <p:spPr bwMode="auto">
          <a:xfrm>
            <a:off x="2916238" y="2565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3097" name="Text Box 57"/>
          <p:cNvSpPr txBox="1">
            <a:spLocks noChangeArrowheads="1"/>
          </p:cNvSpPr>
          <p:nvPr/>
        </p:nvSpPr>
        <p:spPr bwMode="auto">
          <a:xfrm>
            <a:off x="3708400" y="3141663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12cm</a:t>
            </a:r>
            <a:endParaRPr lang="en-AU" altLang="en-US" sz="1600"/>
          </a:p>
        </p:txBody>
      </p:sp>
      <p:sp>
        <p:nvSpPr>
          <p:cNvPr id="3098" name="Text Box 58"/>
          <p:cNvSpPr txBox="1">
            <a:spLocks noChangeArrowheads="1"/>
          </p:cNvSpPr>
          <p:nvPr/>
        </p:nvSpPr>
        <p:spPr bwMode="auto">
          <a:xfrm>
            <a:off x="4067175" y="2852738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26</a:t>
            </a:r>
            <a:r>
              <a:rPr lang="en-NZ" altLang="en-US" sz="1600" baseline="30000"/>
              <a:t>0</a:t>
            </a:r>
            <a:endParaRPr lang="en-AU" altLang="en-US" sz="1600"/>
          </a:p>
        </p:txBody>
      </p:sp>
      <p:sp>
        <p:nvSpPr>
          <p:cNvPr id="3099" name="Text Box 59"/>
          <p:cNvSpPr txBox="1">
            <a:spLocks noChangeArrowheads="1"/>
          </p:cNvSpPr>
          <p:nvPr/>
        </p:nvSpPr>
        <p:spPr bwMode="auto">
          <a:xfrm>
            <a:off x="5508625" y="2420938"/>
            <a:ext cx="2016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</p:txBody>
      </p:sp>
      <p:sp>
        <p:nvSpPr>
          <p:cNvPr id="3100" name="TextBox 1"/>
          <p:cNvSpPr txBox="1">
            <a:spLocks noChangeArrowheads="1"/>
          </p:cNvSpPr>
          <p:nvPr/>
        </p:nvSpPr>
        <p:spPr bwMode="auto">
          <a:xfrm>
            <a:off x="1447800" y="1844675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NZ" altLang="en-US">
                <a:solidFill>
                  <a:schemeClr val="bg1"/>
                </a:solidFill>
              </a:rPr>
              <a:t>CLICK on the small diamond shape of the answer you have chosen</a:t>
            </a:r>
            <a:endParaRPr lang="en-NZ" altLang="en-US"/>
          </a:p>
        </p:txBody>
      </p:sp>
    </p:spTree>
  </p:cSld>
  <p:clrMapOvr>
    <a:masterClrMapping/>
  </p:clrMapOvr>
  <p:transition spd="med">
    <p:random/>
    <p:sndAc>
      <p:stSnd loop="1">
        <p:snd r:embed="rId2" name="bgmusic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1542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1543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154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4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1544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1545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46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1509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1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X = 7 sin 49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X = 49 sin 7</a:t>
            </a:r>
          </a:p>
        </p:txBody>
      </p:sp>
      <p:grpSp>
        <p:nvGrpSpPr>
          <p:cNvPr id="21517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21539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7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21540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21541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21532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1533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153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3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1534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1535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536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1519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1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2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152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X = 7 cos49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1526" name="Text Box 39"/>
          <p:cNvSpPr txBox="1">
            <a:spLocks noChangeArrowheads="1"/>
          </p:cNvSpPr>
          <p:nvPr/>
        </p:nvSpPr>
        <p:spPr bwMode="auto">
          <a:xfrm>
            <a:off x="5867400" y="5661025"/>
            <a:ext cx="2133600" cy="665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X = 7 tan 49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1527" name="AutoShape 42"/>
          <p:cNvSpPr>
            <a:spLocks noChangeArrowheads="1"/>
          </p:cNvSpPr>
          <p:nvPr/>
        </p:nvSpPr>
        <p:spPr bwMode="auto">
          <a:xfrm rot="-2231808">
            <a:off x="2771775" y="1700213"/>
            <a:ext cx="1944688" cy="1441450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1528" name="Text Box 43"/>
          <p:cNvSpPr txBox="1">
            <a:spLocks noChangeArrowheads="1"/>
          </p:cNvSpPr>
          <p:nvPr/>
        </p:nvSpPr>
        <p:spPr bwMode="auto">
          <a:xfrm>
            <a:off x="2411413" y="29241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21529" name="Text Box 44"/>
          <p:cNvSpPr txBox="1">
            <a:spLocks noChangeArrowheads="1"/>
          </p:cNvSpPr>
          <p:nvPr/>
        </p:nvSpPr>
        <p:spPr bwMode="auto">
          <a:xfrm>
            <a:off x="3276600" y="1989138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7cm</a:t>
            </a:r>
            <a:endParaRPr lang="en-AU" altLang="en-US" sz="1600"/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4067175" y="2492375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49</a:t>
            </a:r>
            <a:endParaRPr lang="en-AU" altLang="en-US" sz="1600"/>
          </a:p>
        </p:txBody>
      </p:sp>
      <p:sp>
        <p:nvSpPr>
          <p:cNvPr id="21531" name="Text Box 46"/>
          <p:cNvSpPr txBox="1">
            <a:spLocks noChangeArrowheads="1"/>
          </p:cNvSpPr>
          <p:nvPr/>
        </p:nvSpPr>
        <p:spPr bwMode="auto">
          <a:xfrm>
            <a:off x="5508625" y="2205038"/>
            <a:ext cx="280828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17765" name="APPL12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Incorrect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You should have got that one!</a:t>
            </a:r>
          </a:p>
        </p:txBody>
      </p:sp>
      <p:pic>
        <p:nvPicPr>
          <p:cNvPr id="23556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18791" name="wron12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461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461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462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2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461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461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1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4581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3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1619250" y="42926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 u="sng"/>
              <a:t>X </a:t>
            </a:r>
            <a:r>
              <a:rPr lang="en-NZ" altLang="en-US" sz="1600"/>
              <a:t>= tan60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600"/>
              <a:t>           4</a:t>
            </a:r>
            <a:endParaRPr lang="en-AU" altLang="en-US" sz="1600"/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633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 b="1">
                <a:solidFill>
                  <a:schemeClr val="hlink"/>
                </a:solidFill>
                <a:latin typeface="Arial" charset="0"/>
              </a:rPr>
              <a:t>X = 4 sin 60</a:t>
            </a:r>
          </a:p>
          <a:p>
            <a:pPr>
              <a:spcBef>
                <a:spcPct val="50000"/>
              </a:spcBef>
            </a:pPr>
            <a:endParaRPr lang="en-US" altLang="en-US" sz="14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24589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24612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8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24613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24614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24590" name="Group 24"/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2460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460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4610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11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4607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4608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609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4591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3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4597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X = 4 cos 30</a:t>
            </a: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4598" name="AutoShape 42"/>
          <p:cNvSpPr>
            <a:spLocks noChangeArrowheads="1"/>
          </p:cNvSpPr>
          <p:nvPr/>
        </p:nvSpPr>
        <p:spPr bwMode="auto">
          <a:xfrm>
            <a:off x="1979613" y="1916113"/>
            <a:ext cx="2663825" cy="1225550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4599" name="Text Box 43"/>
          <p:cNvSpPr txBox="1">
            <a:spLocks noChangeArrowheads="1"/>
          </p:cNvSpPr>
          <p:nvPr/>
        </p:nvSpPr>
        <p:spPr bwMode="auto">
          <a:xfrm>
            <a:off x="3419475" y="2781300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30</a:t>
            </a:r>
            <a:endParaRPr lang="en-AU" altLang="en-US" sz="1600"/>
          </a:p>
        </p:txBody>
      </p:sp>
      <p:sp>
        <p:nvSpPr>
          <p:cNvPr id="24600" name="Text Box 44"/>
          <p:cNvSpPr txBox="1">
            <a:spLocks noChangeArrowheads="1"/>
          </p:cNvSpPr>
          <p:nvPr/>
        </p:nvSpPr>
        <p:spPr bwMode="auto">
          <a:xfrm>
            <a:off x="2771775" y="3141663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24601" name="Text Box 45"/>
          <p:cNvSpPr txBox="1">
            <a:spLocks noChangeArrowheads="1"/>
          </p:cNvSpPr>
          <p:nvPr/>
        </p:nvSpPr>
        <p:spPr bwMode="auto">
          <a:xfrm>
            <a:off x="1331913" y="220503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4cm</a:t>
            </a:r>
            <a:endParaRPr lang="en-AU" altLang="en-US" sz="1600"/>
          </a:p>
        </p:txBody>
      </p:sp>
      <p:sp>
        <p:nvSpPr>
          <p:cNvPr id="24602" name="Text Box 46"/>
          <p:cNvSpPr txBox="1">
            <a:spLocks noChangeArrowheads="1"/>
          </p:cNvSpPr>
          <p:nvPr/>
        </p:nvSpPr>
        <p:spPr bwMode="auto">
          <a:xfrm>
            <a:off x="1692275" y="4221163"/>
            <a:ext cx="15843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C0C0C0"/>
                </a:solidFill>
              </a:rPr>
              <a:t>X = 4 tan30</a:t>
            </a:r>
            <a:endParaRPr lang="en-US" altLang="en-US" sz="1600" b="1">
              <a:solidFill>
                <a:srgbClr val="C0C0C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  <p:sp>
        <p:nvSpPr>
          <p:cNvPr id="24603" name="Text Box 47"/>
          <p:cNvSpPr txBox="1">
            <a:spLocks noChangeArrowheads="1"/>
          </p:cNvSpPr>
          <p:nvPr/>
        </p:nvSpPr>
        <p:spPr bwMode="auto">
          <a:xfrm>
            <a:off x="5795963" y="5661025"/>
            <a:ext cx="15843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C0C0C0"/>
                </a:solidFill>
              </a:rPr>
              <a:t>X = 4 tan 60</a:t>
            </a:r>
            <a:endParaRPr lang="en-US" altLang="en-US" sz="1600" b="1">
              <a:solidFill>
                <a:srgbClr val="C0C0C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  <p:sp>
        <p:nvSpPr>
          <p:cNvPr id="24604" name="Text Box 48"/>
          <p:cNvSpPr txBox="1">
            <a:spLocks noChangeArrowheads="1"/>
          </p:cNvSpPr>
          <p:nvPr/>
        </p:nvSpPr>
        <p:spPr bwMode="auto">
          <a:xfrm>
            <a:off x="5292725" y="2205038"/>
            <a:ext cx="26638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119813" name="APPL12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Wrong Choice!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6628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20838" name="wron13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04800" y="4038600"/>
            <a:ext cx="8686800" cy="990600"/>
            <a:chOff x="144" y="2496"/>
            <a:chExt cx="5472" cy="624"/>
          </a:xfrm>
        </p:grpSpPr>
        <p:sp>
          <p:nvSpPr>
            <p:cNvPr id="2768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768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769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9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768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769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9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765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5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sin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8</a:t>
            </a:r>
            <a:endParaRPr lang="en-GB" altLang="en-US" sz="1600" b="1">
              <a:solidFill>
                <a:srgbClr val="C0C0C0"/>
              </a:solidFill>
            </a:endParaRPr>
          </a:p>
        </p:txBody>
      </p: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909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sin 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8</a:t>
            </a:r>
            <a:endParaRPr lang="en-GB" altLang="en-US" sz="16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27661" name="Group 20"/>
          <p:cNvGrpSpPr>
            <a:grpSpLocks/>
          </p:cNvGrpSpPr>
          <p:nvPr/>
        </p:nvGrpSpPr>
        <p:grpSpPr bwMode="auto">
          <a:xfrm>
            <a:off x="685800" y="609600"/>
            <a:ext cx="7847013" cy="1019175"/>
            <a:chOff x="432" y="384"/>
            <a:chExt cx="4944" cy="1728"/>
          </a:xfrm>
        </p:grpSpPr>
        <p:sp>
          <p:nvSpPr>
            <p:cNvPr id="27684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9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27685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27686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2766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27677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7678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7682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83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2767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768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768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27663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5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6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6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2766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cos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   8</a:t>
            </a:r>
            <a:endParaRPr lang="en-GB" altLang="en-US" sz="1600" b="1">
              <a:solidFill>
                <a:srgbClr val="C0C0C0"/>
              </a:solidFill>
            </a:endParaRPr>
          </a:p>
        </p:txBody>
      </p:sp>
      <p:sp>
        <p:nvSpPr>
          <p:cNvPr id="2767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8461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8</a:t>
            </a:r>
            <a:endParaRPr lang="en-GB" altLang="en-US" sz="1600" b="1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7671" name="AutoShape 42"/>
          <p:cNvSpPr>
            <a:spLocks noChangeArrowheads="1"/>
          </p:cNvSpPr>
          <p:nvPr/>
        </p:nvSpPr>
        <p:spPr bwMode="auto">
          <a:xfrm rot="8813152">
            <a:off x="2555875" y="2205038"/>
            <a:ext cx="2160588" cy="1368425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27672" name="Text Box 43"/>
          <p:cNvSpPr txBox="1">
            <a:spLocks noChangeArrowheads="1"/>
          </p:cNvSpPr>
          <p:nvPr/>
        </p:nvSpPr>
        <p:spPr bwMode="auto">
          <a:xfrm>
            <a:off x="4067175" y="2420938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60</a:t>
            </a:r>
            <a:endParaRPr lang="en-AU" altLang="en-US" sz="1600"/>
          </a:p>
        </p:txBody>
      </p:sp>
      <p:sp>
        <p:nvSpPr>
          <p:cNvPr id="27673" name="Text Box 44"/>
          <p:cNvSpPr txBox="1">
            <a:spLocks noChangeArrowheads="1"/>
          </p:cNvSpPr>
          <p:nvPr/>
        </p:nvSpPr>
        <p:spPr bwMode="auto">
          <a:xfrm>
            <a:off x="4572000" y="2060575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27674" name="Text Box 45"/>
          <p:cNvSpPr txBox="1">
            <a:spLocks noChangeArrowheads="1"/>
          </p:cNvSpPr>
          <p:nvPr/>
        </p:nvSpPr>
        <p:spPr bwMode="auto">
          <a:xfrm>
            <a:off x="3132138" y="3068638"/>
            <a:ext cx="1008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8cm</a:t>
            </a:r>
            <a:endParaRPr lang="en-AU" altLang="en-US" sz="1600"/>
          </a:p>
        </p:txBody>
      </p:sp>
      <p:sp>
        <p:nvSpPr>
          <p:cNvPr id="27675" name="Text Box 46"/>
          <p:cNvSpPr txBox="1">
            <a:spLocks noChangeArrowheads="1"/>
          </p:cNvSpPr>
          <p:nvPr/>
        </p:nvSpPr>
        <p:spPr bwMode="auto">
          <a:xfrm>
            <a:off x="5724525" y="2060575"/>
            <a:ext cx="194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  <p:sp>
        <p:nvSpPr>
          <p:cNvPr id="27676" name="Text Box 47"/>
          <p:cNvSpPr txBox="1">
            <a:spLocks noChangeArrowheads="1"/>
          </p:cNvSpPr>
          <p:nvPr/>
        </p:nvSpPr>
        <p:spPr bwMode="auto">
          <a:xfrm>
            <a:off x="5724525" y="2133600"/>
            <a:ext cx="2303463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21861" name="APPL132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Sorry!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9700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22887" name="wron132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5589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076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076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6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6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AU" altLang="en-US" sz="16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3076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6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6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725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7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30732" name="Group 20"/>
          <p:cNvGrpSpPr>
            <a:grpSpLocks/>
          </p:cNvGrpSpPr>
          <p:nvPr/>
        </p:nvGrpSpPr>
        <p:grpSpPr bwMode="auto">
          <a:xfrm>
            <a:off x="684213" y="692150"/>
            <a:ext cx="7847012" cy="1081088"/>
            <a:chOff x="432" y="384"/>
            <a:chExt cx="4944" cy="1728"/>
          </a:xfrm>
        </p:grpSpPr>
        <p:sp>
          <p:nvSpPr>
            <p:cNvPr id="3075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10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30759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30760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30733" name="Group 24"/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3075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3075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5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5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3075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5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075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30734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5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6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7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38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39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30740" name="Text Box 38"/>
          <p:cNvSpPr txBox="1">
            <a:spLocks noChangeArrowheads="1"/>
          </p:cNvSpPr>
          <p:nvPr/>
        </p:nvSpPr>
        <p:spPr bwMode="auto">
          <a:xfrm>
            <a:off x="1692275" y="5661025"/>
            <a:ext cx="2016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X =  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sin 20</a:t>
            </a:r>
          </a:p>
        </p:txBody>
      </p:sp>
      <p:sp>
        <p:nvSpPr>
          <p:cNvPr id="30741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AU" altLang="en-US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42" name="Rectangle 42"/>
          <p:cNvSpPr>
            <a:spLocks noChangeArrowheads="1"/>
          </p:cNvSpPr>
          <p:nvPr/>
        </p:nvSpPr>
        <p:spPr bwMode="auto">
          <a:xfrm>
            <a:off x="1547813" y="4149725"/>
            <a:ext cx="2087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  <a:latin typeface="Arial" charset="0"/>
              </a:rPr>
              <a:t>X = 3 </a:t>
            </a:r>
            <a:r>
              <a:rPr lang="en-US" altLang="en-US" sz="1600" b="1">
                <a:solidFill>
                  <a:srgbClr val="C0C0C0"/>
                </a:solidFill>
              </a:rPr>
              <a:t>sin 20</a:t>
            </a:r>
            <a:r>
              <a:rPr lang="en-US" altLang="en-US" sz="1600"/>
              <a:t> </a:t>
            </a:r>
            <a:endParaRPr lang="en-US" altLang="en-US" sz="16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743" name="Text Box 43"/>
          <p:cNvSpPr txBox="1">
            <a:spLocks noChangeArrowheads="1"/>
          </p:cNvSpPr>
          <p:nvPr/>
        </p:nvSpPr>
        <p:spPr bwMode="auto">
          <a:xfrm>
            <a:off x="5651500" y="5445125"/>
            <a:ext cx="2133600" cy="957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C0C0C0"/>
                </a:solidFill>
              </a:rPr>
              <a:t>X =      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   cos 20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600" b="1">
              <a:solidFill>
                <a:srgbClr val="C0C0C0"/>
              </a:solidFill>
            </a:endParaRPr>
          </a:p>
        </p:txBody>
      </p:sp>
      <p:sp>
        <p:nvSpPr>
          <p:cNvPr id="30744" name="Text Box 45"/>
          <p:cNvSpPr txBox="1">
            <a:spLocks noChangeArrowheads="1"/>
          </p:cNvSpPr>
          <p:nvPr/>
        </p:nvSpPr>
        <p:spPr bwMode="auto">
          <a:xfrm>
            <a:off x="5795963" y="4149725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C0C0C0"/>
                </a:solidFill>
                <a:latin typeface="Arial" charset="0"/>
              </a:rPr>
              <a:t>X = 3 </a:t>
            </a:r>
            <a:r>
              <a:rPr lang="en-US" altLang="en-US" sz="1600" b="1">
                <a:solidFill>
                  <a:srgbClr val="C0C0C0"/>
                </a:solidFill>
              </a:rPr>
              <a:t>cos 20</a:t>
            </a:r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2339975" y="2133600"/>
            <a:ext cx="3384550" cy="1079500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30746" name="Text Box 47"/>
          <p:cNvSpPr txBox="1">
            <a:spLocks noChangeArrowheads="1"/>
          </p:cNvSpPr>
          <p:nvPr/>
        </p:nvSpPr>
        <p:spPr bwMode="auto">
          <a:xfrm>
            <a:off x="4211638" y="2852738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20</a:t>
            </a:r>
            <a:endParaRPr lang="en-AU" altLang="en-US" sz="1600"/>
          </a:p>
        </p:txBody>
      </p:sp>
      <p:sp>
        <p:nvSpPr>
          <p:cNvPr id="30747" name="Text Box 48"/>
          <p:cNvSpPr txBox="1">
            <a:spLocks noChangeArrowheads="1"/>
          </p:cNvSpPr>
          <p:nvPr/>
        </p:nvSpPr>
        <p:spPr bwMode="auto">
          <a:xfrm>
            <a:off x="3635375" y="2349500"/>
            <a:ext cx="86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30748" name="Text Box 49"/>
          <p:cNvSpPr txBox="1">
            <a:spLocks noChangeArrowheads="1"/>
          </p:cNvSpPr>
          <p:nvPr/>
        </p:nvSpPr>
        <p:spPr bwMode="auto">
          <a:xfrm>
            <a:off x="1547813" y="249237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3cm</a:t>
            </a:r>
            <a:endParaRPr lang="en-AU" altLang="en-US" sz="1600"/>
          </a:p>
        </p:txBody>
      </p:sp>
      <p:sp>
        <p:nvSpPr>
          <p:cNvPr id="30749" name="Line 50"/>
          <p:cNvSpPr>
            <a:spLocks noChangeShapeType="1"/>
          </p:cNvSpPr>
          <p:nvPr/>
        </p:nvSpPr>
        <p:spPr bwMode="auto">
          <a:xfrm>
            <a:off x="2700338" y="5949950"/>
            <a:ext cx="5032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750" name="Line 51"/>
          <p:cNvSpPr>
            <a:spLocks noChangeShapeType="1"/>
          </p:cNvSpPr>
          <p:nvPr/>
        </p:nvSpPr>
        <p:spPr bwMode="auto">
          <a:xfrm>
            <a:off x="6804025" y="5734050"/>
            <a:ext cx="6477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44040" name="APPL111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508476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Fantastic!</a:t>
            </a:r>
          </a:p>
        </p:txBody>
      </p:sp>
      <p:pic>
        <p:nvPicPr>
          <p:cNvPr id="123909" name="APPL13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24535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Unlucky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76475"/>
            <a:ext cx="5834063" cy="19907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You were nearly a millionaire!</a:t>
            </a:r>
          </a:p>
        </p:txBody>
      </p:sp>
      <p:pic>
        <p:nvPicPr>
          <p:cNvPr id="32772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1966913" cy="4114800"/>
          </a:xfrm>
        </p:spPr>
      </p:pic>
      <p:pic>
        <p:nvPicPr>
          <p:cNvPr id="124934" name="wron13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Millionai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2" name="start-e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754188" y="836613"/>
            <a:ext cx="5729287" cy="762000"/>
          </a:xfrm>
          <a:prstGeom prst="rect">
            <a:avLst/>
          </a:prstGeom>
          <a:noFill/>
          <a:ln>
            <a:noFill/>
          </a:ln>
          <a:effectLst>
            <a:outerShdw dist="1143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Thank you for playing!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182688" y="5129213"/>
            <a:ext cx="6796087" cy="762000"/>
          </a:xfrm>
          <a:prstGeom prst="rect">
            <a:avLst/>
          </a:prstGeom>
          <a:noFill/>
          <a:ln>
            <a:noFill/>
          </a:ln>
          <a:effectLst>
            <a:outerShdw dist="89803" dir="49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Now, go and do some work!</a:t>
            </a:r>
          </a:p>
        </p:txBody>
      </p:sp>
      <p:pic>
        <p:nvPicPr>
          <p:cNvPr id="33797" name="Picture 11" descr="Millionair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39566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3" name="start-e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26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12"/>
                </p:tgtEl>
              </p:cMediaNode>
            </p:audio>
          </p:childTnLst>
        </p:cTn>
      </p:par>
    </p:tnLst>
    <p:bldLst>
      <p:bldP spid="128003" grpId="0" build="p" autoUpdateAnimBg="0" advAuto="0"/>
      <p:bldP spid="12800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wron111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Unlucky!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</a:t>
            </a:r>
          </a:p>
        </p:txBody>
      </p:sp>
      <p:pic>
        <p:nvPicPr>
          <p:cNvPr id="5125" name="Picture 4" descr="amsad">
            <a:hlinkClick r:id="rId5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060575"/>
            <a:ext cx="1966913" cy="4114800"/>
          </a:xfrm>
        </p:spPr>
      </p:pic>
      <p:pic>
        <p:nvPicPr>
          <p:cNvPr id="5126" name="Picture 10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182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6183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8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8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6184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85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86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6149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1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sin 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cos 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684213" y="620713"/>
            <a:ext cx="7702550" cy="1306512"/>
            <a:chOff x="432" y="384"/>
            <a:chExt cx="4944" cy="1728"/>
          </a:xfrm>
        </p:grpSpPr>
        <p:sp>
          <p:nvSpPr>
            <p:cNvPr id="6179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2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6180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6181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6158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172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6173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7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7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6174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75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6176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6159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1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616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X</a:t>
            </a:r>
            <a:r>
              <a:rPr lang="en-GB" altLang="en-US" sz="1400" b="1" baseline="30000">
                <a:solidFill>
                  <a:srgbClr val="C0C0C0"/>
                </a:solidFill>
                <a:latin typeface="Arial" charset="0"/>
              </a:rPr>
              <a:t>2</a:t>
            </a: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 = 7</a:t>
            </a:r>
            <a:r>
              <a:rPr lang="en-GB" altLang="en-US" sz="1400" b="1" baseline="30000">
                <a:solidFill>
                  <a:srgbClr val="C0C0C0"/>
                </a:solidFill>
                <a:latin typeface="Arial" charset="0"/>
              </a:rPr>
              <a:t>2</a:t>
            </a:r>
            <a:r>
              <a:rPr lang="en-GB" altLang="en-US" sz="1400" b="1">
                <a:solidFill>
                  <a:srgbClr val="C0C0C0"/>
                </a:solidFill>
                <a:latin typeface="Arial" charset="0"/>
              </a:rPr>
              <a:t> - 19</a:t>
            </a:r>
            <a:r>
              <a:rPr lang="en-GB" altLang="en-US" sz="1400" b="1" baseline="30000">
                <a:solidFill>
                  <a:srgbClr val="C0C0C0"/>
                </a:solidFill>
                <a:latin typeface="Arial" charset="0"/>
              </a:rPr>
              <a:t>2</a:t>
            </a:r>
            <a:endParaRPr lang="en-US" altLang="en-US" sz="1400" b="1" baseline="3000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166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sp>
        <p:nvSpPr>
          <p:cNvPr id="6167" name="AutoShape 42"/>
          <p:cNvSpPr>
            <a:spLocks noChangeArrowheads="1"/>
          </p:cNvSpPr>
          <p:nvPr/>
        </p:nvSpPr>
        <p:spPr bwMode="auto">
          <a:xfrm>
            <a:off x="2484438" y="2060575"/>
            <a:ext cx="2303462" cy="863600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6168" name="Text Box 43"/>
          <p:cNvSpPr txBox="1">
            <a:spLocks noChangeArrowheads="1"/>
          </p:cNvSpPr>
          <p:nvPr/>
        </p:nvSpPr>
        <p:spPr bwMode="auto">
          <a:xfrm>
            <a:off x="2051050" y="2276475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6169" name="Text Box 44"/>
          <p:cNvSpPr txBox="1">
            <a:spLocks noChangeArrowheads="1"/>
          </p:cNvSpPr>
          <p:nvPr/>
        </p:nvSpPr>
        <p:spPr bwMode="auto">
          <a:xfrm>
            <a:off x="3348038" y="2205038"/>
            <a:ext cx="719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7cm</a:t>
            </a:r>
            <a:endParaRPr lang="en-AU" altLang="en-US" sz="1600"/>
          </a:p>
        </p:txBody>
      </p:sp>
      <p:sp>
        <p:nvSpPr>
          <p:cNvPr id="6170" name="Text Box 45"/>
          <p:cNvSpPr txBox="1">
            <a:spLocks noChangeArrowheads="1"/>
          </p:cNvSpPr>
          <p:nvPr/>
        </p:nvSpPr>
        <p:spPr bwMode="auto">
          <a:xfrm>
            <a:off x="3419475" y="2565400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19</a:t>
            </a:r>
            <a:r>
              <a:rPr lang="en-NZ" altLang="en-US" sz="1600" baseline="30000"/>
              <a:t>0</a:t>
            </a:r>
            <a:endParaRPr lang="en-AU" altLang="en-US" sz="1600"/>
          </a:p>
        </p:txBody>
      </p:sp>
      <p:sp>
        <p:nvSpPr>
          <p:cNvPr id="6171" name="Text Box 46"/>
          <p:cNvSpPr txBox="1">
            <a:spLocks noChangeArrowheads="1"/>
          </p:cNvSpPr>
          <p:nvPr/>
        </p:nvSpPr>
        <p:spPr bwMode="auto">
          <a:xfrm>
            <a:off x="5508625" y="2205038"/>
            <a:ext cx="223202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97287" name="APPL114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24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5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Sorry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8196" name="Picture 4" descr="amsad">
            <a:hlinkClick r:id="rId4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205038"/>
            <a:ext cx="1966912" cy="4114800"/>
          </a:xfrm>
        </p:spPr>
      </p:pic>
      <p:pic>
        <p:nvPicPr>
          <p:cNvPr id="98311" name="wron114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ronganswer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Million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325"/>
            <a:ext cx="209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1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254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9255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59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60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9256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57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58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9221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3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sin 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5724525" y="4292600"/>
            <a:ext cx="2133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cos11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</p:txBody>
      </p:sp>
      <p:grpSp>
        <p:nvGrpSpPr>
          <p:cNvPr id="9229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925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NZ" altLang="en-US" sz="2400">
                  <a:solidFill>
                    <a:srgbClr val="C0C0C0"/>
                  </a:solidFill>
                  <a:latin typeface="Arial" charset="0"/>
                </a:rPr>
                <a:t>QUESTION 3</a:t>
              </a:r>
              <a:endParaRPr lang="en-US" altLang="en-US" sz="2000">
                <a:solidFill>
                  <a:srgbClr val="C0C0C0"/>
                </a:solidFill>
              </a:endParaRPr>
            </a:p>
          </p:txBody>
        </p:sp>
        <p:sp>
          <p:nvSpPr>
            <p:cNvPr id="925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  <p:sp>
          <p:nvSpPr>
            <p:cNvPr id="925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NZ" altLang="en-US" sz="1600"/>
            </a:p>
          </p:txBody>
        </p:sp>
      </p:grpSp>
      <p:grpSp>
        <p:nvGrpSpPr>
          <p:cNvPr id="9230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9245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49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50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  <p:grpSp>
          <p:nvGrpSpPr>
            <p:cNvPr id="9246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47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9248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NZ" altLang="en-US" sz="1600"/>
              </a:p>
            </p:txBody>
          </p:sp>
        </p:grpSp>
      </p:grpSp>
      <p:sp>
        <p:nvSpPr>
          <p:cNvPr id="9231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3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3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3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9237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X</a:t>
            </a:r>
            <a:r>
              <a:rPr lang="en-US" altLang="en-US" sz="1600" b="1" baseline="30000">
                <a:solidFill>
                  <a:srgbClr val="C0C0C0"/>
                </a:solidFill>
              </a:rPr>
              <a:t>2 </a:t>
            </a:r>
            <a:r>
              <a:rPr lang="en-US" altLang="en-US" sz="1600" b="1">
                <a:solidFill>
                  <a:srgbClr val="C0C0C0"/>
                </a:solidFill>
              </a:rPr>
              <a:t> = 7</a:t>
            </a:r>
            <a:r>
              <a:rPr lang="en-US" altLang="en-US" sz="1600" b="1" baseline="30000">
                <a:solidFill>
                  <a:srgbClr val="C0C0C0"/>
                </a:solidFill>
              </a:rPr>
              <a:t>2 </a:t>
            </a:r>
            <a:r>
              <a:rPr lang="en-US" altLang="en-US" sz="1600" b="1">
                <a:solidFill>
                  <a:srgbClr val="C0C0C0"/>
                </a:solidFill>
              </a:rPr>
              <a:t>+ 11</a:t>
            </a:r>
            <a:r>
              <a:rPr lang="en-US" altLang="en-US" sz="1600" b="1" baseline="30000">
                <a:solidFill>
                  <a:srgbClr val="C0C0C0"/>
                </a:solidFill>
              </a:rPr>
              <a:t>2</a:t>
            </a:r>
          </a:p>
        </p:txBody>
      </p:sp>
      <p:sp>
        <p:nvSpPr>
          <p:cNvPr id="9238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909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C0C0C0"/>
                </a:solidFill>
              </a:rPr>
              <a:t>X</a:t>
            </a:r>
            <a:r>
              <a:rPr lang="en-US" altLang="en-US" sz="1600" b="1">
                <a:solidFill>
                  <a:srgbClr val="C0C0C0"/>
                </a:solidFill>
              </a:rPr>
              <a:t> = tan 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C0C0"/>
                </a:solidFill>
              </a:rPr>
              <a:t>          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9239" name="AutoShape 42"/>
          <p:cNvSpPr>
            <a:spLocks noChangeArrowheads="1"/>
          </p:cNvSpPr>
          <p:nvPr/>
        </p:nvSpPr>
        <p:spPr bwMode="auto">
          <a:xfrm>
            <a:off x="2700338" y="1916113"/>
            <a:ext cx="1943100" cy="1081087"/>
          </a:xfrm>
          <a:prstGeom prst="rtTriangle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  <p:sp>
        <p:nvSpPr>
          <p:cNvPr id="9240" name="Text Box 43"/>
          <p:cNvSpPr txBox="1">
            <a:spLocks noChangeArrowheads="1"/>
          </p:cNvSpPr>
          <p:nvPr/>
        </p:nvSpPr>
        <p:spPr bwMode="auto">
          <a:xfrm>
            <a:off x="3492500" y="2060575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x</a:t>
            </a:r>
            <a:endParaRPr lang="en-AU" altLang="en-US" sz="1600"/>
          </a:p>
        </p:txBody>
      </p:sp>
      <p:sp>
        <p:nvSpPr>
          <p:cNvPr id="9241" name="Text Box 44"/>
          <p:cNvSpPr txBox="1">
            <a:spLocks noChangeArrowheads="1"/>
          </p:cNvSpPr>
          <p:nvPr/>
        </p:nvSpPr>
        <p:spPr bwMode="auto">
          <a:xfrm>
            <a:off x="1908175" y="2133600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7cm</a:t>
            </a:r>
            <a:endParaRPr lang="en-AU" altLang="en-US" sz="1600"/>
          </a:p>
        </p:txBody>
      </p:sp>
      <p:sp>
        <p:nvSpPr>
          <p:cNvPr id="9242" name="Text Box 45"/>
          <p:cNvSpPr txBox="1">
            <a:spLocks noChangeArrowheads="1"/>
          </p:cNvSpPr>
          <p:nvPr/>
        </p:nvSpPr>
        <p:spPr bwMode="auto">
          <a:xfrm>
            <a:off x="3059113" y="2924175"/>
            <a:ext cx="865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11cm</a:t>
            </a:r>
            <a:endParaRPr lang="en-AU" altLang="en-US" sz="1600"/>
          </a:p>
        </p:txBody>
      </p:sp>
      <p:sp>
        <p:nvSpPr>
          <p:cNvPr id="9243" name="Text Box 46"/>
          <p:cNvSpPr txBox="1">
            <a:spLocks noChangeArrowheads="1"/>
          </p:cNvSpPr>
          <p:nvPr/>
        </p:nvSpPr>
        <p:spPr bwMode="auto">
          <a:xfrm>
            <a:off x="5292725" y="2060575"/>
            <a:ext cx="2374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NZ" altLang="en-US" sz="1600"/>
              <a:t>Which equation is correct?</a:t>
            </a:r>
            <a:endParaRPr lang="en-AU" altLang="en-US" sz="1600"/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3" name="bgmusic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6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Fantastic</a:t>
            </a:r>
          </a:p>
        </p:txBody>
      </p:sp>
      <p:pic>
        <p:nvPicPr>
          <p:cNvPr id="99333" name="APPL11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17391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1600"/>
          </a:p>
        </p:txBody>
      </p:sp>
    </p:spTree>
  </p:cSld>
  <p:clrMapOvr>
    <a:masterClrMapping/>
  </p:clrMapOvr>
  <p:transition spd="med">
    <p:random/>
    <p:sndAc>
      <p:stSnd>
        <p:snd r:embed="rId3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o wants to be a Millionaire1">
  <a:themeElements>
    <a:clrScheme name="Who wants to be a Millionair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o wants to be a Millionaire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o wants to be a Millionai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wants to be a Millionaire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C:\windows\TEMP\Who wants to be a Millionaire1.pot</Template>
  <TotalTime>1241</TotalTime>
  <Words>528</Words>
  <Application>Microsoft Office PowerPoint</Application>
  <PresentationFormat>On-screen Show (4:3)</PresentationFormat>
  <Paragraphs>197</Paragraphs>
  <Slides>32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Arial</vt:lpstr>
      <vt:lpstr>Arial Black</vt:lpstr>
      <vt:lpstr>Goudy Stout</vt:lpstr>
      <vt:lpstr>Who wants to be a Millionaire1</vt:lpstr>
      <vt:lpstr>PowerPoint Presentation</vt:lpstr>
      <vt:lpstr>PowerPoint Presentation</vt:lpstr>
      <vt:lpstr>Excellent!</vt:lpstr>
      <vt:lpstr>Unlucky!</vt:lpstr>
      <vt:lpstr>PowerPoint Presentation</vt:lpstr>
      <vt:lpstr>Excellent!</vt:lpstr>
      <vt:lpstr>Sorry</vt:lpstr>
      <vt:lpstr>PowerPoint Presentation</vt:lpstr>
      <vt:lpstr>Fantastic</vt:lpstr>
      <vt:lpstr>Oh dear!</vt:lpstr>
      <vt:lpstr>PowerPoint Presentation</vt:lpstr>
      <vt:lpstr>Very good!</vt:lpstr>
      <vt:lpstr>Unlucky</vt:lpstr>
      <vt:lpstr>PowerPoint Presentation</vt:lpstr>
      <vt:lpstr>Brilliant!</vt:lpstr>
      <vt:lpstr>Unfortunately…</vt:lpstr>
      <vt:lpstr>PowerPoint Presentation</vt:lpstr>
      <vt:lpstr>Well done!</vt:lpstr>
      <vt:lpstr>I’m sorry</vt:lpstr>
      <vt:lpstr>PowerPoint Presentation</vt:lpstr>
      <vt:lpstr>Very good!</vt:lpstr>
      <vt:lpstr>Incorrect</vt:lpstr>
      <vt:lpstr>PowerPoint Presentation</vt:lpstr>
      <vt:lpstr>Excellent!</vt:lpstr>
      <vt:lpstr>Wrong Choice!</vt:lpstr>
      <vt:lpstr>PowerPoint Presentation</vt:lpstr>
      <vt:lpstr>Very Good!</vt:lpstr>
      <vt:lpstr>Sorry!</vt:lpstr>
      <vt:lpstr>PowerPoint Presentation</vt:lpstr>
      <vt:lpstr>Fantastic!</vt:lpstr>
      <vt:lpstr>Unlucky</vt:lpstr>
      <vt:lpstr>PowerPoint Presentation</vt:lpstr>
    </vt:vector>
  </TitlesOfParts>
  <Company>LHS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- Millionario</dc:title>
  <dc:creator>S.Dudgeon</dc:creator>
  <cp:lastModifiedBy>Philip</cp:lastModifiedBy>
  <cp:revision>238</cp:revision>
  <cp:lastPrinted>2000-05-03T23:45:17Z</cp:lastPrinted>
  <dcterms:created xsi:type="dcterms:W3CDTF">2000-05-03T23:42:16Z</dcterms:created>
  <dcterms:modified xsi:type="dcterms:W3CDTF">2015-01-20T20:51:12Z</dcterms:modified>
</cp:coreProperties>
</file>